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61" r:id="rId3"/>
    <p:sldId id="348" r:id="rId4"/>
    <p:sldId id="293" r:id="rId5"/>
    <p:sldId id="342" r:id="rId6"/>
    <p:sldId id="353" r:id="rId7"/>
    <p:sldId id="289" r:id="rId8"/>
    <p:sldId id="343" r:id="rId9"/>
    <p:sldId id="345" r:id="rId10"/>
    <p:sldId id="349" r:id="rId11"/>
    <p:sldId id="350" r:id="rId12"/>
    <p:sldId id="351" r:id="rId13"/>
    <p:sldId id="356" r:id="rId14"/>
    <p:sldId id="340" r:id="rId15"/>
    <p:sldId id="352" r:id="rId16"/>
    <p:sldId id="346" r:id="rId17"/>
    <p:sldId id="355" r:id="rId18"/>
    <p:sldId id="309" r:id="rId19"/>
    <p:sldId id="258" r:id="rId20"/>
    <p:sldId id="259"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6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FC6EE-A7CF-4EC6-920C-6942E6F02C9A}" type="datetimeFigureOut">
              <a:rPr lang="en-US" smtClean="0"/>
              <a:t>12/13/2021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252DD-C5CF-4271-8911-CDC25161CF4D}" type="slidenum">
              <a:rPr lang="en-US" smtClean="0"/>
              <a:t>‹#›</a:t>
            </a:fld>
            <a:endParaRPr lang="en-US"/>
          </a:p>
        </p:txBody>
      </p:sp>
    </p:spTree>
    <p:extLst>
      <p:ext uri="{BB962C8B-B14F-4D97-AF65-F5344CB8AC3E}">
        <p14:creationId xmlns:p14="http://schemas.microsoft.com/office/powerpoint/2010/main" val="197536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26A3F0-5CDD-4D64-9CF5-D149DA81F812}" type="slidenum">
              <a:rPr lang="en-US" altLang="en-US" smtClean="0">
                <a:latin typeface="Arial" pitchFamily="34" charset="0"/>
              </a:rPr>
              <a:pPr fontAlgn="base">
                <a:spcBef>
                  <a:spcPct val="0"/>
                </a:spcBef>
                <a:spcAft>
                  <a:spcPct val="0"/>
                </a:spcAft>
                <a:defRPr/>
              </a:pPr>
              <a:t>15</a:t>
            </a:fld>
            <a:endParaRPr lang="en-US" altLang="en-US" dirty="0">
              <a:latin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4C2022D2-33DF-49D3-8098-8CF81718C070}" type="slidenum">
              <a:rPr lang="en-US"/>
              <a:pPr>
                <a:defRPr/>
              </a:pPr>
              <a:t>16</a:t>
            </a:fld>
            <a:endParaRPr lang="en-US" dirty="0"/>
          </a:p>
        </p:txBody>
      </p:sp>
      <p:sp>
        <p:nvSpPr>
          <p:cNvPr id="778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3DCB377C-8C36-4946-8451-A7202268BBD2}" type="slidenum">
              <a:rPr lang="en-US" altLang="en-US" sz="1200">
                <a:latin typeface="Times New Roman" pitchFamily="18" charset="0"/>
              </a:rPr>
              <a:pPr algn="r" eaLnBrk="1" hangingPunct="1"/>
              <a:t>16</a:t>
            </a:fld>
            <a:endParaRPr lang="en-US" altLang="en-US" sz="1200">
              <a:latin typeface="Times New Roman" pitchFamily="18" charset="0"/>
            </a:endParaRPr>
          </a:p>
        </p:txBody>
      </p:sp>
      <p:sp>
        <p:nvSpPr>
          <p:cNvPr id="77828" name="Rectangle 2"/>
          <p:cNvSpPr>
            <a:spLocks noGrp="1" noRot="1" noChangeAspect="1" noChangeArrowheads="1" noTextEdit="1"/>
          </p:cNvSpPr>
          <p:nvPr>
            <p:ph type="sldImg"/>
          </p:nvPr>
        </p:nvSpPr>
        <p:spPr bwMode="auto">
          <a:xfrm>
            <a:off x="1157288" y="698500"/>
            <a:ext cx="4543425" cy="3408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noChangeArrowheads="1"/>
          </p:cNvSpPr>
          <p:nvPr>
            <p:ph type="body" idx="1"/>
          </p:nvPr>
        </p:nvSpPr>
        <p:spPr bwMode="auto">
          <a:xfrm>
            <a:off x="914400" y="4340225"/>
            <a:ext cx="5029200"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247" y="3932799"/>
            <a:ext cx="7772400" cy="1080000"/>
          </a:xfrm>
        </p:spPr>
        <p:txBody>
          <a:bodyPr anchor="b">
            <a:no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156447" y="5188792"/>
            <a:ext cx="6858000" cy="540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807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910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95321"/>
            <a:ext cx="38862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95321"/>
            <a:ext cx="38862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388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99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a:prstGeom prst="rect">
            <a:avLst/>
          </a:prstGeom>
        </p:spPr>
        <p:txBody>
          <a:bodyPr rtlCol="0">
            <a:normAutofit/>
          </a:bodyPr>
          <a:lstStyle/>
          <a:p>
            <a:pPr lvl="0"/>
            <a:endParaRPr lang="en-US" noProof="0"/>
          </a:p>
        </p:txBody>
      </p:sp>
      <p:sp>
        <p:nvSpPr>
          <p:cNvPr id="4" name="Text Placeholder 3"/>
          <p:cNvSpPr>
            <a:spLocks noGrp="1"/>
          </p:cNvSpPr>
          <p:nvPr>
            <p:ph type="body" sz="half" idx="2"/>
          </p:nvPr>
        </p:nvSpPr>
        <p:spPr>
          <a:xfrm>
            <a:off x="4648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48400" y="6208715"/>
            <a:ext cx="2133600" cy="365125"/>
          </a:xfrm>
          <a:prstGeom prst="rect">
            <a:avLst/>
          </a:prstGeom>
        </p:spPr>
        <p:txBody>
          <a:bodyPr/>
          <a:lstStyle>
            <a:lvl1pPr>
              <a:defRPr>
                <a:latin typeface="Arial" charset="0"/>
                <a:cs typeface="Arial" charset="0"/>
              </a:defRPr>
            </a:lvl1pPr>
          </a:lstStyle>
          <a:p>
            <a:pPr>
              <a:defRPr/>
            </a:pPr>
            <a:r>
              <a:rPr lang="en-US"/>
              <a:t>18.08.2008</a:t>
            </a:r>
          </a:p>
        </p:txBody>
      </p:sp>
      <p:sp>
        <p:nvSpPr>
          <p:cNvPr id="6" name="Footer Placeholder 5"/>
          <p:cNvSpPr>
            <a:spLocks noGrp="1"/>
          </p:cNvSpPr>
          <p:nvPr>
            <p:ph type="ftr" sz="quarter" idx="11"/>
          </p:nvPr>
        </p:nvSpPr>
        <p:spPr>
          <a:xfrm>
            <a:off x="762001" y="6208715"/>
            <a:ext cx="4873625" cy="365125"/>
          </a:xfrm>
          <a:prstGeom prst="rect">
            <a:avLst/>
          </a:prstGeom>
        </p:spPr>
        <p:txBody>
          <a:bodyPr/>
          <a:lstStyle>
            <a:lvl1pPr>
              <a:defRPr>
                <a:latin typeface="Arial" charset="0"/>
                <a:cs typeface="Arial" charset="0"/>
              </a:defRPr>
            </a:lvl1pPr>
          </a:lstStyle>
          <a:p>
            <a:pPr>
              <a:defRPr/>
            </a:pPr>
            <a:r>
              <a:rPr lang="en-US"/>
              <a:t>Pham Đức Mục- VNA</a:t>
            </a:r>
          </a:p>
        </p:txBody>
      </p:sp>
      <p:sp>
        <p:nvSpPr>
          <p:cNvPr id="7" name="Slide Number Placeholder 6"/>
          <p:cNvSpPr>
            <a:spLocks noGrp="1"/>
          </p:cNvSpPr>
          <p:nvPr>
            <p:ph type="sldNum" sz="quarter" idx="12"/>
          </p:nvPr>
        </p:nvSpPr>
        <p:spPr>
          <a:xfrm>
            <a:off x="7620000" y="5688015"/>
            <a:ext cx="762000" cy="365125"/>
          </a:xfrm>
          <a:prstGeom prst="rect">
            <a:avLst/>
          </a:prstGeom>
        </p:spPr>
        <p:txBody>
          <a:bodyPr/>
          <a:lstStyle>
            <a:lvl1pPr>
              <a:defRPr>
                <a:latin typeface="Arial" charset="0"/>
                <a:cs typeface="Arial" charset="0"/>
              </a:defRPr>
            </a:lvl1pPr>
          </a:lstStyle>
          <a:p>
            <a:pPr>
              <a:defRPr/>
            </a:pPr>
            <a:fld id="{24B66C3C-EAE8-4767-B3BE-C5311A086F43}" type="slidenum">
              <a:rPr lang="en-US"/>
              <a:pPr>
                <a:defRPr/>
              </a:pPr>
              <a:t>‹#›</a:t>
            </a:fld>
            <a:endParaRPr lang="en-US"/>
          </a:p>
        </p:txBody>
      </p:sp>
    </p:spTree>
    <p:extLst>
      <p:ext uri="{BB962C8B-B14F-4D97-AF65-F5344CB8AC3E}">
        <p14:creationId xmlns:p14="http://schemas.microsoft.com/office/powerpoint/2010/main" val="577513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00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95321"/>
            <a:ext cx="7886700" cy="4680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028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oidieuduong.org.v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422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603" y="305571"/>
            <a:ext cx="6564794" cy="474098"/>
          </a:xfrm>
        </p:spPr>
        <p:txBody>
          <a:bodyPr>
            <a:normAutofit/>
          </a:bodyPr>
          <a:lstStyle/>
          <a:p>
            <a:pPr lvl="1" algn="l" rtl="0">
              <a:lnSpc>
                <a:spcPts val="3000"/>
              </a:lnSpc>
              <a:tabLst>
                <a:tab pos="0" algn="l"/>
                <a:tab pos="2421731" algn="l"/>
              </a:tabLst>
            </a:pPr>
            <a:r>
              <a:rPr lang="en-US" sz="2400" spc="-6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CURRENT CHALLENGES</a:t>
            </a:r>
            <a:endParaRPr lang="en-US"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16560" y="1045927"/>
            <a:ext cx="8493760" cy="4074713"/>
          </a:xfrm>
          <a:prstGeom prst="rect">
            <a:avLst/>
          </a:prstGeom>
          <a:solidFill>
            <a:schemeClr val="bg2"/>
          </a:solidFill>
        </p:spPr>
        <p:txBody>
          <a:bodyPr vert="horz" lIns="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3000"/>
              </a:lnSpc>
              <a:buFont typeface="Arial" panose="020B0604020202020204" pitchFamily="34" charset="0"/>
              <a:buAutoNum type="arabicPeriod"/>
            </a:pPr>
            <a:endParaRPr lang="en-US" dirty="0">
              <a:solidFill>
                <a:srgbClr val="0000CC"/>
              </a:solidFill>
              <a:latin typeface="Arial" pitchFamily="34" charset="0"/>
              <a:cs typeface="Arial" pitchFamily="34" charset="0"/>
            </a:endParaRPr>
          </a:p>
          <a:p>
            <a:pPr marL="0" indent="0">
              <a:lnSpc>
                <a:spcPts val="3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Serious shortage of nurses in hospitals: Patients have not been provided the best quality of nursing care;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3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3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2. Policies for nursing profession: lack a synchronous connection between training, employment and remuneration;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3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3000"/>
              </a:lnSpc>
              <a:spcBef>
                <a:spcPts val="0"/>
              </a:spcBef>
              <a:buNone/>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3. Lack a unified orientation for the nursing management system of specialized hospitals and district hospitals.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3000"/>
              </a:lnSpc>
              <a:buNone/>
            </a:pPr>
            <a:endParaRPr lang="en-US" b="1" u="sng"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326433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rcRect/>
          <a:stretch>
            <a:fillRect/>
          </a:stretch>
        </p:blipFill>
        <p:spPr bwMode="auto">
          <a:xfrm>
            <a:off x="4867356" y="1051258"/>
            <a:ext cx="3677203" cy="2709212"/>
          </a:xfrm>
          <a:prstGeom prst="rect">
            <a:avLst/>
          </a:prstGeom>
          <a:noFill/>
          <a:ln w="19050">
            <a:solidFill>
              <a:schemeClr val="tx1"/>
            </a:solidFill>
            <a:miter lim="800000"/>
            <a:headEnd/>
            <a:tailEnd/>
          </a:ln>
          <a:scene3d>
            <a:camera prst="perspectiveBelow"/>
            <a:lightRig rig="threePt" dir="t"/>
          </a:scene3d>
        </p:spPr>
      </p:pic>
      <p:pic>
        <p:nvPicPr>
          <p:cNvPr id="8" name="Picture 7"/>
          <p:cNvPicPr/>
          <p:nvPr/>
        </p:nvPicPr>
        <p:blipFill>
          <a:blip r:embed="rId3"/>
          <a:srcRect/>
          <a:stretch>
            <a:fillRect/>
          </a:stretch>
        </p:blipFill>
        <p:spPr bwMode="auto">
          <a:xfrm>
            <a:off x="497840" y="1028700"/>
            <a:ext cx="3997961" cy="2709212"/>
          </a:xfrm>
          <a:prstGeom prst="rect">
            <a:avLst/>
          </a:prstGeom>
          <a:noFill/>
          <a:ln w="12700">
            <a:solidFill>
              <a:srgbClr val="4107E3"/>
            </a:solidFill>
            <a:miter lim="800000"/>
            <a:headEnd/>
            <a:tailEnd/>
          </a:ln>
          <a:scene3d>
            <a:camera prst="perspectiveBelow"/>
            <a:lightRig rig="threePt" dir="t"/>
          </a:scene3d>
        </p:spPr>
      </p:pic>
      <p:sp>
        <p:nvSpPr>
          <p:cNvPr id="5" name="Rectangle 4"/>
          <p:cNvSpPr/>
          <p:nvPr/>
        </p:nvSpPr>
        <p:spPr>
          <a:xfrm>
            <a:off x="289560" y="3783028"/>
            <a:ext cx="8564879" cy="1685077"/>
          </a:xfrm>
          <a:prstGeom prst="rect">
            <a:avLst/>
          </a:prstGeom>
        </p:spPr>
        <p:txBody>
          <a:bodyPr wrap="square">
            <a:spAutoFit/>
          </a:bodyPr>
          <a:lstStyle/>
          <a:p>
            <a:pPr marL="257175" indent="-257175" algn="just">
              <a:spcBef>
                <a:spcPts val="900"/>
              </a:spcBef>
              <a:buFont typeface="Wingdings" pitchFamily="2" charset="2"/>
              <a:buChar char="q"/>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Nurses/10.000 population:</a:t>
            </a:r>
            <a:r>
              <a:rPr lang="vi-VN"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14,35 (2018)</a:t>
            </a:r>
            <a:r>
              <a:rPr lang="vi-VN"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Target (2025): </a:t>
            </a:r>
            <a:r>
              <a:rPr lang="en-US"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ĐD/</a:t>
            </a:r>
            <a:r>
              <a:rPr lang="vi-VN"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[3, </a:t>
            </a:r>
            <a:r>
              <a:rPr lang="en-US"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vi-VN"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9 times LOWER THAN Thailand,</a:t>
            </a:r>
            <a:r>
              <a:rPr lang="en-US"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Malaysia </a:t>
            </a:r>
            <a:r>
              <a:rPr lang="vi-VN"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Japan respectively)</a:t>
            </a:r>
          </a:p>
          <a:p>
            <a:pPr marL="257175" indent="-257175" algn="just">
              <a:spcBef>
                <a:spcPts val="900"/>
              </a:spcBef>
              <a:buFont typeface="Wingdings" pitchFamily="2" charset="2"/>
              <a:buChar char="q"/>
            </a:pPr>
            <a:r>
              <a:rPr lang="vi-VN" sz="2400"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Nurse/Doctor:</a:t>
            </a:r>
            <a:r>
              <a:rPr lang="en-US" sz="2400"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Decreased from 1</a:t>
            </a:r>
            <a:r>
              <a:rPr lang="en-US"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,80 </a:t>
            </a:r>
            <a:r>
              <a:rPr lang="vi-VN"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 </a:t>
            </a:r>
            <a:r>
              <a:rPr lang="en-US"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1,66 </a:t>
            </a:r>
            <a:r>
              <a:rPr lang="vi-VN"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2014-</a:t>
            </a:r>
            <a:r>
              <a:rPr lang="vi-VN"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2018). </a:t>
            </a:r>
            <a:endParaRPr lang="en-US" sz="2400"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21030" y="290036"/>
            <a:ext cx="8854342" cy="738664"/>
          </a:xfrm>
          <a:prstGeom prst="rect">
            <a:avLst/>
          </a:prstGeom>
          <a:noFill/>
        </p:spPr>
        <p:txBody>
          <a:bodyPr wrap="square" rtlCol="0">
            <a:spAutoFit/>
          </a:bodyPr>
          <a:lstStyle/>
          <a:p>
            <a:pPr marL="0" lvl="1"/>
            <a:r>
              <a:rPr lang="en-US" sz="2100" spc="-6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100" spc="-6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100" spc="-6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CHALLENGES: </a:t>
            </a:r>
            <a:r>
              <a:rPr lang="vi-VN" sz="210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 </a:t>
            </a:r>
            <a:r>
              <a:rPr lang="en-US" altLang="en-US" sz="2100" dirty="0">
                <a:solidFill>
                  <a:srgbClr val="002060"/>
                </a:solidFill>
                <a:latin typeface="Times New Roman" panose="02020603050405020304" pitchFamily="18" charset="0"/>
                <a:cs typeface="Times New Roman" panose="02020603050405020304" pitchFamily="18" charset="0"/>
              </a:rPr>
              <a:t>RESOURCES INDICATORS</a:t>
            </a:r>
            <a:r>
              <a:rPr lang="vi-VN" altLang="en-US" sz="2100" dirty="0">
                <a:solidFill>
                  <a:srgbClr val="002060"/>
                </a:solidFill>
                <a:latin typeface="Times New Roman" panose="02020603050405020304" pitchFamily="18" charset="0"/>
                <a:cs typeface="Times New Roman" panose="02020603050405020304" pitchFamily="18" charset="0"/>
              </a:rPr>
              <a:t> </a:t>
            </a:r>
            <a:r>
              <a:rPr lang="en-US" altLang="en-US" sz="2100" dirty="0">
                <a:solidFill>
                  <a:srgbClr val="002060"/>
                </a:solidFill>
                <a:latin typeface="Times New Roman" panose="02020603050405020304" pitchFamily="18" charset="0"/>
                <a:cs typeface="Times New Roman" panose="02020603050405020304" pitchFamily="18" charset="0"/>
              </a:rPr>
              <a:t> </a:t>
            </a:r>
          </a:p>
          <a:p>
            <a:pPr marL="0" lvl="1"/>
            <a:endParaRPr lang="en-US" sz="2100" spc="-83"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4653280" y="5656701"/>
            <a:ext cx="4201159" cy="300082"/>
          </a:xfrm>
          <a:prstGeom prst="rect">
            <a:avLst/>
          </a:prstGeom>
          <a:noFill/>
        </p:spPr>
        <p:txBody>
          <a:bodyPr wrap="square" rtlCol="0">
            <a:spAutoFit/>
          </a:bodyPr>
          <a:lstStyle/>
          <a:p>
            <a:r>
              <a:rPr lang="vi-VN" sz="1350" i="1" dirty="0">
                <a:solidFill>
                  <a:srgbClr val="FF0000"/>
                </a:solidFill>
              </a:rPr>
              <a:t>Source</a:t>
            </a:r>
            <a:r>
              <a:rPr lang="en-US" sz="1350" i="1" dirty="0">
                <a:solidFill>
                  <a:srgbClr val="FF0000"/>
                </a:solidFill>
              </a:rPr>
              <a:t>: </a:t>
            </a:r>
            <a:r>
              <a:rPr lang="vi-VN" sz="1350" i="1" dirty="0">
                <a:solidFill>
                  <a:srgbClr val="FF0000"/>
                </a:solidFill>
              </a:rPr>
              <a:t>MoH, annual statistical data </a:t>
            </a:r>
            <a:r>
              <a:rPr lang="en-US" sz="1350" i="1" dirty="0">
                <a:solidFill>
                  <a:srgbClr val="FF0000"/>
                </a:solidFill>
              </a:rPr>
              <a:t>: 2014-2018</a:t>
            </a:r>
          </a:p>
        </p:txBody>
      </p:sp>
      <p:sp>
        <p:nvSpPr>
          <p:cNvPr id="3" name="Rectangle 1">
            <a:extLst>
              <a:ext uri="{FF2B5EF4-FFF2-40B4-BE49-F238E27FC236}">
                <a16:creationId xmlns:a16="http://schemas.microsoft.com/office/drawing/2014/main" id="{6C65B04D-9D6D-4717-A9FE-53C49D915FD1}"/>
              </a:ext>
            </a:extLst>
          </p:cNvPr>
          <p:cNvSpPr>
            <a:spLocks noChangeArrowheads="1"/>
          </p:cNvSpPr>
          <p:nvPr/>
        </p:nvSpPr>
        <p:spPr bwMode="auto">
          <a:xfrm>
            <a:off x="0" y="934441"/>
            <a:ext cx="65" cy="1885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75523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53810818"/>
              </p:ext>
            </p:extLst>
          </p:nvPr>
        </p:nvGraphicFramePr>
        <p:xfrm>
          <a:off x="102870" y="991037"/>
          <a:ext cx="8938260" cy="3860261"/>
        </p:xfrm>
        <a:graphic>
          <a:graphicData uri="http://schemas.openxmlformats.org/drawingml/2006/table">
            <a:tbl>
              <a:tblPr firstRow="1" bandRow="1">
                <a:tableStyleId>{5C22544A-7EE6-4342-B048-85BDC9FD1C3A}</a:tableStyleId>
              </a:tblPr>
              <a:tblGrid>
                <a:gridCol w="2598604">
                  <a:extLst>
                    <a:ext uri="{9D8B030D-6E8A-4147-A177-3AD203B41FA5}">
                      <a16:colId xmlns:a16="http://schemas.microsoft.com/office/drawing/2014/main" val="20000"/>
                    </a:ext>
                  </a:extLst>
                </a:gridCol>
                <a:gridCol w="3472746">
                  <a:extLst>
                    <a:ext uri="{9D8B030D-6E8A-4147-A177-3AD203B41FA5}">
                      <a16:colId xmlns:a16="http://schemas.microsoft.com/office/drawing/2014/main" val="20001"/>
                    </a:ext>
                  </a:extLst>
                </a:gridCol>
                <a:gridCol w="2866910">
                  <a:extLst>
                    <a:ext uri="{9D8B030D-6E8A-4147-A177-3AD203B41FA5}">
                      <a16:colId xmlns:a16="http://schemas.microsoft.com/office/drawing/2014/main" val="20002"/>
                    </a:ext>
                  </a:extLst>
                </a:gridCol>
              </a:tblGrid>
              <a:tr h="341917">
                <a:tc>
                  <a:txBody>
                    <a:bodyPr/>
                    <a:lstStyle/>
                    <a:p>
                      <a:pPr algn="l">
                        <a:lnSpc>
                          <a:spcPts val="2000"/>
                        </a:lnSpc>
                      </a:pPr>
                      <a:r>
                        <a:rPr lang="vi-VN" sz="1500" b="0" u="none" kern="1200" baseline="0" dirty="0">
                          <a:solidFill>
                            <a:srgbClr val="0000CC"/>
                          </a:solidFill>
                          <a:effectLst>
                            <a:outerShdw blurRad="38100" dist="38100" dir="2700000" algn="tl">
                              <a:srgbClr val="000000">
                                <a:alpha val="43137"/>
                              </a:srgbClr>
                            </a:outerShdw>
                          </a:effectLst>
                          <a:latin typeface="Arial" pitchFamily="34" charset="0"/>
                          <a:ea typeface="+mn-ea"/>
                          <a:cs typeface="Arial" pitchFamily="34" charset="0"/>
                        </a:rPr>
                        <a:t>EMPLOYMENT</a:t>
                      </a:r>
                      <a:endParaRPr lang="en-US" sz="1500" b="0" u="none" kern="1200" baseline="0" dirty="0">
                        <a:solidFill>
                          <a:srgbClr val="0000CC"/>
                        </a:solidFill>
                        <a:effectLst>
                          <a:outerShdw blurRad="38100" dist="38100" dir="2700000" algn="tl">
                            <a:srgbClr val="000000">
                              <a:alpha val="43137"/>
                            </a:srgbClr>
                          </a:outerShdw>
                        </a:effectLst>
                        <a:latin typeface="Arial" pitchFamily="34" charset="0"/>
                        <a:ea typeface="+mn-ea"/>
                        <a:cs typeface="Arial" pitchFamily="34" charset="0"/>
                      </a:endParaRPr>
                    </a:p>
                  </a:txBody>
                  <a:tcPr marL="68580" marR="68580" marT="34292" marB="34292">
                    <a:solidFill>
                      <a:srgbClr val="FFC000"/>
                    </a:solidFill>
                  </a:tcPr>
                </a:tc>
                <a:tc>
                  <a:txBody>
                    <a:bodyPr/>
                    <a:lstStyle/>
                    <a:p>
                      <a:pPr algn="ctr">
                        <a:lnSpc>
                          <a:spcPts val="2000"/>
                        </a:lnSpc>
                      </a:pPr>
                      <a:r>
                        <a:rPr lang="vi-VN" sz="1500" b="0" u="none" kern="1200" baseline="0" dirty="0">
                          <a:solidFill>
                            <a:srgbClr val="0000CC"/>
                          </a:solidFill>
                          <a:effectLst>
                            <a:outerShdw blurRad="38100" dist="38100" dir="2700000" algn="tl">
                              <a:srgbClr val="000000">
                                <a:alpha val="43137"/>
                              </a:srgbClr>
                            </a:outerShdw>
                          </a:effectLst>
                          <a:latin typeface="Arial" pitchFamily="34" charset="0"/>
                          <a:ea typeface="+mn-ea"/>
                          <a:cs typeface="Arial" pitchFamily="34" charset="0"/>
                        </a:rPr>
                        <a:t>TRAINING</a:t>
                      </a:r>
                      <a:endParaRPr lang="en-US" sz="1500" b="0" u="none" kern="1200" baseline="0" dirty="0">
                        <a:solidFill>
                          <a:srgbClr val="0000CC"/>
                        </a:solidFill>
                        <a:effectLst>
                          <a:outerShdw blurRad="38100" dist="38100" dir="2700000" algn="tl">
                            <a:srgbClr val="000000">
                              <a:alpha val="43137"/>
                            </a:srgbClr>
                          </a:outerShdw>
                        </a:effectLst>
                        <a:latin typeface="Arial" pitchFamily="34" charset="0"/>
                        <a:ea typeface="+mn-ea"/>
                        <a:cs typeface="Arial" pitchFamily="34" charset="0"/>
                      </a:endParaRPr>
                    </a:p>
                  </a:txBody>
                  <a:tcPr marL="68580" marR="68580" marT="34292" marB="34292">
                    <a:solidFill>
                      <a:srgbClr val="FFC000"/>
                    </a:solidFill>
                  </a:tcPr>
                </a:tc>
                <a:tc>
                  <a:txBody>
                    <a:bodyPr/>
                    <a:lstStyle/>
                    <a:p>
                      <a:pPr algn="l">
                        <a:lnSpc>
                          <a:spcPts val="2000"/>
                        </a:lnSpc>
                      </a:pPr>
                      <a:r>
                        <a:rPr lang="en-US" sz="1500" b="0" u="none" kern="1200" baseline="0" dirty="0">
                          <a:solidFill>
                            <a:srgbClr val="0000CC"/>
                          </a:solidFill>
                          <a:effectLst>
                            <a:outerShdw blurRad="38100" dist="38100" dir="2700000" algn="tl">
                              <a:srgbClr val="000000">
                                <a:alpha val="43137"/>
                              </a:srgbClr>
                            </a:outerShdw>
                          </a:effectLst>
                          <a:latin typeface="Arial" pitchFamily="34" charset="0"/>
                          <a:ea typeface="+mn-ea"/>
                          <a:cs typeface="Arial" pitchFamily="34" charset="0"/>
                        </a:rPr>
                        <a:t>      </a:t>
                      </a:r>
                      <a:r>
                        <a:rPr lang="vi-VN" sz="1500" b="0" u="none" kern="1200" baseline="0" dirty="0">
                          <a:solidFill>
                            <a:srgbClr val="0000CC"/>
                          </a:solidFill>
                          <a:effectLst>
                            <a:outerShdw blurRad="38100" dist="38100" dir="2700000" algn="tl">
                              <a:srgbClr val="000000">
                                <a:alpha val="43137"/>
                              </a:srgbClr>
                            </a:outerShdw>
                          </a:effectLst>
                          <a:latin typeface="Arial" pitchFamily="34" charset="0"/>
                          <a:ea typeface="+mn-ea"/>
                          <a:cs typeface="Arial" pitchFamily="34" charset="0"/>
                        </a:rPr>
                        <a:t>SALARY/RENUMERATION</a:t>
                      </a:r>
                      <a:endParaRPr lang="en-US" sz="1500" b="0" u="none" kern="1200" baseline="0" dirty="0">
                        <a:solidFill>
                          <a:srgbClr val="0000CC"/>
                        </a:solidFill>
                        <a:effectLst>
                          <a:outerShdw blurRad="38100" dist="38100" dir="2700000" algn="tl">
                            <a:srgbClr val="000000">
                              <a:alpha val="43137"/>
                            </a:srgbClr>
                          </a:outerShdw>
                        </a:effectLst>
                        <a:latin typeface="Arial" pitchFamily="34" charset="0"/>
                        <a:ea typeface="+mn-ea"/>
                        <a:cs typeface="Arial" pitchFamily="34" charset="0"/>
                      </a:endParaRPr>
                    </a:p>
                  </a:txBody>
                  <a:tcPr marL="68580" marR="68580" marT="34292" marB="34292">
                    <a:solidFill>
                      <a:srgbClr val="FFC000"/>
                    </a:solidFill>
                  </a:tcPr>
                </a:tc>
                <a:extLst>
                  <a:ext uri="{0D108BD9-81ED-4DB2-BD59-A6C34878D82A}">
                    <a16:rowId xmlns:a16="http://schemas.microsoft.com/office/drawing/2014/main" val="10000"/>
                  </a:ext>
                </a:extLst>
              </a:tr>
              <a:tr h="454710">
                <a:tc rowSpan="2">
                  <a:txBody>
                    <a:bodyPr/>
                    <a:lstStyle/>
                    <a:p>
                      <a:pPr algn="l">
                        <a:lnSpc>
                          <a:spcPts val="2000"/>
                        </a:lnSpc>
                      </a:pPr>
                      <a:endParaRPr lang="en-US" sz="1700" kern="1200" baseline="0" dirty="0">
                        <a:solidFill>
                          <a:srgbClr val="0066FF"/>
                        </a:solidFill>
                        <a:effectLst>
                          <a:outerShdw blurRad="38100" dist="38100" dir="2700000" algn="tl">
                            <a:srgbClr val="000000">
                              <a:alpha val="43137"/>
                            </a:srgbClr>
                          </a:outerShdw>
                        </a:effectLst>
                        <a:latin typeface="Arial" pitchFamily="34" charset="0"/>
                        <a:ea typeface="+mn-ea"/>
                        <a:cs typeface="Arial" pitchFamily="34" charset="0"/>
                      </a:endParaRPr>
                    </a:p>
                    <a:p>
                      <a:pPr marL="0" marR="0" indent="0" algn="l" defTabSz="914400" rtl="0" eaLnBrk="1" fontAlgn="auto" latinLnBrk="0" hangingPunct="1">
                        <a:lnSpc>
                          <a:spcPts val="2000"/>
                        </a:lnSpc>
                        <a:spcBef>
                          <a:spcPts val="0"/>
                        </a:spcBef>
                        <a:spcAft>
                          <a:spcPts val="0"/>
                        </a:spcAft>
                        <a:buClrTx/>
                        <a:buSzTx/>
                        <a:buFontTx/>
                        <a:buNone/>
                        <a:tabLst/>
                        <a:defRPr/>
                      </a:pPr>
                      <a:r>
                        <a:rPr lang="vi-VN" sz="1700" kern="1200" baseline="0" dirty="0">
                          <a:solidFill>
                            <a:srgbClr val="0066FF"/>
                          </a:solidFill>
                          <a:effectLst>
                            <a:outerShdw blurRad="38100" dist="38100" dir="2700000" algn="tl">
                              <a:srgbClr val="000000">
                                <a:alpha val="43137"/>
                              </a:srgbClr>
                            </a:outerShdw>
                          </a:effectLst>
                          <a:latin typeface="Arial" pitchFamily="34" charset="0"/>
                          <a:ea typeface="+mn-ea"/>
                          <a:cs typeface="Arial" pitchFamily="34" charset="0"/>
                        </a:rPr>
                        <a:t>No SOP</a:t>
                      </a:r>
                      <a:r>
                        <a:rPr lang="en-US" sz="1700" kern="1200" baseline="0" dirty="0">
                          <a:solidFill>
                            <a:srgbClr val="0066FF"/>
                          </a:solidFill>
                          <a:effectLst>
                            <a:outerShdw blurRad="38100" dist="38100" dir="2700000" algn="tl">
                              <a:srgbClr val="000000">
                                <a:alpha val="43137"/>
                              </a:srgbClr>
                            </a:outerShdw>
                          </a:effectLst>
                          <a:latin typeface="Arial" pitchFamily="34" charset="0"/>
                          <a:ea typeface="+mn-ea"/>
                          <a:cs typeface="Arial" pitchFamily="34" charset="0"/>
                        </a:rPr>
                        <a:t>                             </a:t>
                      </a:r>
                      <a:r>
                        <a:rPr lang="en-US" sz="1100" i="1" baseline="0" dirty="0">
                          <a:solidFill>
                            <a:srgbClr val="FF0000"/>
                          </a:solidFill>
                          <a:effectLst>
                            <a:outerShdw blurRad="38100" dist="38100" dir="2700000" algn="tl">
                              <a:srgbClr val="000000">
                                <a:alpha val="43137"/>
                              </a:srgbClr>
                            </a:outerShdw>
                          </a:effectLst>
                          <a:latin typeface="Arial" pitchFamily="34" charset="0"/>
                          <a:cs typeface="Arial" pitchFamily="34" charset="0"/>
                        </a:rPr>
                        <a:t>(Advance </a:t>
                      </a:r>
                      <a:r>
                        <a:rPr lang="en-US" sz="1100" i="1" kern="1200" baseline="0"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rPr>
                        <a:t>N</a:t>
                      </a:r>
                      <a:r>
                        <a:rPr lang="en-US" sz="1100" i="1" baseline="0" dirty="0">
                          <a:solidFill>
                            <a:srgbClr val="FF0000"/>
                          </a:solidFill>
                          <a:effectLst>
                            <a:outerShdw blurRad="38100" dist="38100" dir="2700000" algn="tl">
                              <a:srgbClr val="000000">
                                <a:alpha val="43137"/>
                              </a:srgbClr>
                            </a:outerShdw>
                          </a:effectLst>
                          <a:latin typeface="Arial" pitchFamily="34" charset="0"/>
                          <a:cs typeface="Arial" pitchFamily="34" charset="0"/>
                        </a:rPr>
                        <a:t>ursing </a:t>
                      </a:r>
                      <a:r>
                        <a:rPr lang="en-US" sz="1100" i="1" kern="1200" baseline="0"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rPr>
                        <a:t>P</a:t>
                      </a:r>
                      <a:r>
                        <a:rPr lang="en-US" sz="1100" i="1" baseline="0" dirty="0">
                          <a:solidFill>
                            <a:srgbClr val="FF0000"/>
                          </a:solidFill>
                          <a:effectLst>
                            <a:outerShdw blurRad="38100" dist="38100" dir="2700000" algn="tl">
                              <a:srgbClr val="000000">
                                <a:alpha val="43137"/>
                              </a:srgbClr>
                            </a:outerShdw>
                          </a:effectLst>
                          <a:latin typeface="Arial" pitchFamily="34" charset="0"/>
                          <a:cs typeface="Arial" pitchFamily="34" charset="0"/>
                        </a:rPr>
                        <a:t>ractice </a:t>
                      </a:r>
                      <a:r>
                        <a:rPr lang="en-US" sz="1100" i="1" baseline="0" dirty="0">
                          <a:solidFill>
                            <a:srgbClr val="FF0000"/>
                          </a:solidFill>
                          <a:effectLst>
                            <a:outerShdw blurRad="38100" dist="38100" dir="2700000" algn="tl">
                              <a:srgbClr val="000000">
                                <a:alpha val="43137"/>
                              </a:srgbClr>
                            </a:outerShdw>
                          </a:effectLst>
                        </a:rPr>
                        <a:t>)</a:t>
                      </a:r>
                      <a:endParaRPr lang="en-US" sz="1100" i="1" dirty="0">
                        <a:solidFill>
                          <a:srgbClr val="FF0000"/>
                        </a:solidFill>
                        <a:effectLst>
                          <a:outerShdw blurRad="38100" dist="38100" dir="2700000" algn="tl">
                            <a:srgbClr val="000000">
                              <a:alpha val="43137"/>
                            </a:srgbClr>
                          </a:outerShdw>
                        </a:effectLst>
                      </a:endParaRPr>
                    </a:p>
                    <a:p>
                      <a:pPr algn="l">
                        <a:lnSpc>
                          <a:spcPts val="2000"/>
                        </a:lnSpc>
                      </a:pPr>
                      <a:endParaRPr lang="en-US" sz="1100" i="1" dirty="0">
                        <a:solidFill>
                          <a:srgbClr val="FF0000"/>
                        </a:solidFill>
                        <a:effectLst>
                          <a:outerShdw blurRad="38100" dist="38100" dir="2700000" algn="tl">
                            <a:srgbClr val="000000">
                              <a:alpha val="43137"/>
                            </a:srgbClr>
                          </a:outerShdw>
                        </a:effectLst>
                      </a:endParaRPr>
                    </a:p>
                  </a:txBody>
                  <a:tcPr marL="68580" marR="68580" marT="34292" marB="34292">
                    <a:noFill/>
                  </a:tcPr>
                </a:tc>
                <a:tc>
                  <a:txBody>
                    <a:bodyPr/>
                    <a:lstStyle/>
                    <a:p>
                      <a:pPr>
                        <a:lnSpc>
                          <a:spcPts val="2000"/>
                        </a:lnSpc>
                      </a:pPr>
                      <a:endParaRPr lang="en-US" sz="1400" dirty="0">
                        <a:effectLst>
                          <a:outerShdw blurRad="38100" dist="38100" dir="2700000" algn="tl">
                            <a:srgbClr val="000000">
                              <a:alpha val="43137"/>
                            </a:srgbClr>
                          </a:outerShdw>
                        </a:effectLst>
                      </a:endParaRPr>
                    </a:p>
                  </a:txBody>
                  <a:tcPr marL="68580" marR="68580" marT="34292" marB="34292">
                    <a:noFill/>
                  </a:tcPr>
                </a:tc>
                <a:tc>
                  <a:txBody>
                    <a:bodyPr/>
                    <a:lstStyle/>
                    <a:p>
                      <a:pPr algn="l">
                        <a:lnSpc>
                          <a:spcPts val="2000"/>
                        </a:lnSpc>
                      </a:pPr>
                      <a:r>
                        <a:rPr lang="en-US" sz="1800" kern="1200" dirty="0">
                          <a:solidFill>
                            <a:srgbClr val="FF0000"/>
                          </a:solidFill>
                          <a:effectLst>
                            <a:outerShdw blurRad="38100" dist="38100" dir="2700000" algn="tl">
                              <a:srgbClr val="000000">
                                <a:alpha val="43137"/>
                              </a:srgbClr>
                            </a:outerShdw>
                          </a:effectLst>
                          <a:latin typeface="+mn-lt"/>
                          <a:ea typeface="+mn-ea"/>
                          <a:cs typeface="+mn-cs"/>
                        </a:rPr>
                        <a:t>       </a:t>
                      </a:r>
                      <a:r>
                        <a:rPr lang="vi-VN" sz="1800" kern="1200" dirty="0">
                          <a:solidFill>
                            <a:srgbClr val="FF0000"/>
                          </a:solidFill>
                          <a:effectLst>
                            <a:outerShdw blurRad="38100" dist="38100" dir="2700000" algn="tl">
                              <a:srgbClr val="000000">
                                <a:alpha val="43137"/>
                              </a:srgbClr>
                            </a:outerShdw>
                          </a:effectLst>
                          <a:latin typeface="+mn-lt"/>
                          <a:ea typeface="+mn-ea"/>
                          <a:cs typeface="+mn-cs"/>
                        </a:rPr>
                        <a:t>1st Degree (Not yet)</a:t>
                      </a:r>
                      <a:endParaRPr lang="en-US" sz="1800" kern="1200" dirty="0">
                        <a:solidFill>
                          <a:srgbClr val="FF0000"/>
                        </a:solidFill>
                        <a:effectLst>
                          <a:outerShdw blurRad="38100" dist="38100" dir="2700000" algn="tl">
                            <a:srgbClr val="000000">
                              <a:alpha val="43137"/>
                            </a:srgbClr>
                          </a:outerShdw>
                        </a:effectLst>
                        <a:latin typeface="+mn-lt"/>
                        <a:ea typeface="+mn-ea"/>
                        <a:cs typeface="+mn-cs"/>
                      </a:endParaRPr>
                    </a:p>
                  </a:txBody>
                  <a:tcPr marL="68580" marR="68580" marT="34292" marB="34292" anchor="ctr">
                    <a:noFill/>
                  </a:tcPr>
                </a:tc>
                <a:extLst>
                  <a:ext uri="{0D108BD9-81ED-4DB2-BD59-A6C34878D82A}">
                    <a16:rowId xmlns:a16="http://schemas.microsoft.com/office/drawing/2014/main" val="10001"/>
                  </a:ext>
                </a:extLst>
              </a:tr>
              <a:tr h="1084120">
                <a:tc vMerge="1">
                  <a:txBody>
                    <a:bodyPr/>
                    <a:lstStyle/>
                    <a:p>
                      <a:endParaRPr lang="en-US" dirty="0"/>
                    </a:p>
                  </a:txBody>
                  <a:tcPr>
                    <a:solidFill>
                      <a:schemeClr val="bg1"/>
                    </a:solidFill>
                  </a:tcPr>
                </a:tc>
                <a:tc>
                  <a:txBody>
                    <a:bodyPr/>
                    <a:lstStyle/>
                    <a:p>
                      <a:pPr>
                        <a:lnSpc>
                          <a:spcPts val="2000"/>
                        </a:lnSpc>
                      </a:pPr>
                      <a:endParaRPr lang="en-US" sz="1400" dirty="0">
                        <a:effectLst>
                          <a:outerShdw blurRad="38100" dist="38100" dir="2700000" algn="tl">
                            <a:srgbClr val="000000">
                              <a:alpha val="43137"/>
                            </a:srgbClr>
                          </a:outerShdw>
                        </a:effectLst>
                      </a:endParaRPr>
                    </a:p>
                  </a:txBody>
                  <a:tcPr marL="68580" marR="68580" marT="34292" marB="34292">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100" kern="1200" baseline="0" dirty="0">
                          <a:solidFill>
                            <a:srgbClr val="FF0000"/>
                          </a:solidFill>
                          <a:effectLst>
                            <a:outerShdw blurRad="38100" dist="38100" dir="2700000" algn="tl">
                              <a:srgbClr val="000000">
                                <a:alpha val="43137"/>
                              </a:srgbClr>
                            </a:outerShdw>
                          </a:effectLst>
                          <a:latin typeface="+mn-lt"/>
                          <a:ea typeface="+mn-ea"/>
                          <a:cs typeface="+mn-cs"/>
                        </a:rPr>
                        <a:t>     </a:t>
                      </a:r>
                      <a:r>
                        <a:rPr lang="en-US"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 </a:t>
                      </a:r>
                      <a:r>
                        <a:rPr lang="vi-VN"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2nd degree</a:t>
                      </a:r>
                      <a:r>
                        <a:rPr lang="en-US"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 (±)</a:t>
                      </a:r>
                    </a:p>
                  </a:txBody>
                  <a:tcPr marL="68580" marR="68580" marT="34292" marB="34292" anchor="ctr">
                    <a:noFill/>
                  </a:tcPr>
                </a:tc>
                <a:extLst>
                  <a:ext uri="{0D108BD9-81ED-4DB2-BD59-A6C34878D82A}">
                    <a16:rowId xmlns:a16="http://schemas.microsoft.com/office/drawing/2014/main" val="10002"/>
                  </a:ext>
                </a:extLst>
              </a:tr>
              <a:tr h="636881">
                <a:tc rowSpan="2">
                  <a:txBody>
                    <a:bodyPr/>
                    <a:lstStyle/>
                    <a:p>
                      <a:pPr>
                        <a:lnSpc>
                          <a:spcPts val="2000"/>
                        </a:lnSpc>
                      </a:pPr>
                      <a:endParaRPr lang="en-US" sz="1800" dirty="0">
                        <a:effectLst>
                          <a:outerShdw blurRad="38100" dist="38100" dir="2700000" algn="tl">
                            <a:srgbClr val="000000">
                              <a:alpha val="43137"/>
                            </a:srgbClr>
                          </a:outerShdw>
                        </a:effectLst>
                      </a:endParaRPr>
                    </a:p>
                    <a:p>
                      <a:pPr algn="l">
                        <a:lnSpc>
                          <a:spcPts val="2000"/>
                        </a:lnSpc>
                      </a:pPr>
                      <a:endParaRPr lang="en-US" sz="1700" kern="1200" baseline="0" dirty="0">
                        <a:solidFill>
                          <a:srgbClr val="0066FF"/>
                        </a:solidFill>
                        <a:effectLst>
                          <a:outerShdw blurRad="38100" dist="38100" dir="2700000" algn="tl">
                            <a:srgbClr val="000000">
                              <a:alpha val="43137"/>
                            </a:srgbClr>
                          </a:outerShdw>
                        </a:effectLst>
                        <a:latin typeface="Arial" pitchFamily="34" charset="0"/>
                        <a:ea typeface="+mn-ea"/>
                        <a:cs typeface="Arial" pitchFamily="34" charset="0"/>
                      </a:endParaRPr>
                    </a:p>
                    <a:p>
                      <a:pPr algn="l">
                        <a:lnSpc>
                          <a:spcPts val="2000"/>
                        </a:lnSpc>
                      </a:pPr>
                      <a:endParaRPr lang="en-US" sz="1700" kern="1200" baseline="0" dirty="0">
                        <a:solidFill>
                          <a:srgbClr val="0066FF"/>
                        </a:solidFill>
                        <a:effectLst>
                          <a:outerShdw blurRad="38100" dist="38100" dir="2700000" algn="tl">
                            <a:srgbClr val="000000">
                              <a:alpha val="43137"/>
                            </a:srgbClr>
                          </a:outerShdw>
                        </a:effectLst>
                        <a:latin typeface="Arial" pitchFamily="34" charset="0"/>
                        <a:ea typeface="+mn-ea"/>
                        <a:cs typeface="Arial" pitchFamily="34" charset="0"/>
                      </a:endParaRPr>
                    </a:p>
                    <a:p>
                      <a:pPr algn="l">
                        <a:lnSpc>
                          <a:spcPts val="2000"/>
                        </a:lnSpc>
                      </a:pPr>
                      <a:endParaRPr lang="en-US" sz="1700" kern="1200" baseline="0" dirty="0">
                        <a:solidFill>
                          <a:srgbClr val="0066FF"/>
                        </a:solidFill>
                        <a:effectLst>
                          <a:outerShdw blurRad="38100" dist="38100" dir="2700000" algn="tl">
                            <a:srgbClr val="000000">
                              <a:alpha val="43137"/>
                            </a:srgbClr>
                          </a:outerShdw>
                        </a:effectLst>
                        <a:latin typeface="Arial" pitchFamily="34" charset="0"/>
                        <a:ea typeface="+mn-ea"/>
                        <a:cs typeface="Arial" pitchFamily="34" charset="0"/>
                      </a:endParaRPr>
                    </a:p>
                    <a:p>
                      <a:pPr algn="l">
                        <a:lnSpc>
                          <a:spcPts val="2000"/>
                        </a:lnSpc>
                      </a:pPr>
                      <a:r>
                        <a:rPr lang="vi-VN" sz="1800" dirty="0">
                          <a:effectLst>
                            <a:outerShdw blurRad="38100" dist="38100" dir="2700000" algn="tl">
                              <a:srgbClr val="000000">
                                <a:alpha val="43137"/>
                              </a:srgbClr>
                            </a:outerShdw>
                          </a:effectLst>
                        </a:rPr>
                        <a:t>SOP: NOT CLEAR CUT</a:t>
                      </a:r>
                      <a:endParaRPr lang="en-US" sz="1800" dirty="0">
                        <a:effectLst>
                          <a:outerShdw blurRad="38100" dist="38100" dir="2700000" algn="tl">
                            <a:srgbClr val="000000">
                              <a:alpha val="43137"/>
                            </a:srgbClr>
                          </a:outerShdw>
                        </a:effectLst>
                      </a:endParaRPr>
                    </a:p>
                  </a:txBody>
                  <a:tcPr marL="68580" marR="68580" marT="34292" marB="34292">
                    <a:noFill/>
                  </a:tcPr>
                </a:tc>
                <a:tc>
                  <a:txBody>
                    <a:bodyPr/>
                    <a:lstStyle/>
                    <a:p>
                      <a:pPr>
                        <a:lnSpc>
                          <a:spcPts val="2000"/>
                        </a:lnSpc>
                      </a:pPr>
                      <a:endParaRPr lang="en-US" sz="1400" dirty="0">
                        <a:effectLst>
                          <a:outerShdw blurRad="38100" dist="38100" dir="2700000" algn="tl">
                            <a:srgbClr val="000000">
                              <a:alpha val="43137"/>
                            </a:srgbClr>
                          </a:outerShdw>
                        </a:effectLst>
                      </a:endParaRPr>
                    </a:p>
                  </a:txBody>
                  <a:tcPr marL="68580" marR="68580" marT="34292" marB="34292">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2100" kern="1200" dirty="0">
                          <a:solidFill>
                            <a:srgbClr val="002060"/>
                          </a:solidFill>
                          <a:effectLst>
                            <a:outerShdw blurRad="38100" dist="38100" dir="2700000" algn="tl">
                              <a:srgbClr val="000000">
                                <a:alpha val="43137"/>
                              </a:srgbClr>
                            </a:outerShdw>
                          </a:effectLst>
                          <a:latin typeface="+mn-lt"/>
                          <a:ea typeface="+mn-ea"/>
                          <a:cs typeface="+mn-cs"/>
                        </a:rPr>
                        <a:t>     </a:t>
                      </a:r>
                      <a:r>
                        <a:rPr lang="vi-VN"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3rd</a:t>
                      </a:r>
                      <a:r>
                        <a:rPr lang="en-US"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 </a:t>
                      </a:r>
                      <a:r>
                        <a:rPr lang="vi-VN"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degree</a:t>
                      </a:r>
                      <a:endParaRPr lang="en-US"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p>
                      <a:pPr algn="l">
                        <a:lnSpc>
                          <a:spcPts val="2000"/>
                        </a:lnSpc>
                      </a:pPr>
                      <a:endParaRPr lang="en-US" sz="1500" dirty="0">
                        <a:solidFill>
                          <a:srgbClr val="002060"/>
                        </a:solidFill>
                        <a:effectLst>
                          <a:outerShdw blurRad="38100" dist="38100" dir="2700000" algn="tl">
                            <a:srgbClr val="000000">
                              <a:alpha val="43137"/>
                            </a:srgbClr>
                          </a:outerShdw>
                        </a:effectLst>
                      </a:endParaRPr>
                    </a:p>
                  </a:txBody>
                  <a:tcPr marL="68580" marR="68580" marT="34292" marB="34292">
                    <a:noFill/>
                  </a:tcPr>
                </a:tc>
                <a:extLst>
                  <a:ext uri="{0D108BD9-81ED-4DB2-BD59-A6C34878D82A}">
                    <a16:rowId xmlns:a16="http://schemas.microsoft.com/office/drawing/2014/main" val="10003"/>
                  </a:ext>
                </a:extLst>
              </a:tr>
              <a:tr h="996696">
                <a:tc vMerge="1">
                  <a:txBody>
                    <a:bodyPr/>
                    <a:lstStyle/>
                    <a:p>
                      <a:endParaRPr lang="en-US" dirty="0"/>
                    </a:p>
                  </a:txBody>
                  <a:tcPr>
                    <a:solidFill>
                      <a:schemeClr val="bg1"/>
                    </a:solidFill>
                  </a:tcPr>
                </a:tc>
                <a:tc>
                  <a:txBody>
                    <a:bodyPr/>
                    <a:lstStyle/>
                    <a:p>
                      <a:pPr>
                        <a:lnSpc>
                          <a:spcPts val="2000"/>
                        </a:lnSpc>
                      </a:pPr>
                      <a:endParaRPr lang="en-US" sz="1400" dirty="0">
                        <a:effectLst>
                          <a:outerShdw blurRad="38100" dist="38100" dir="2700000" algn="tl">
                            <a:srgbClr val="000000">
                              <a:alpha val="43137"/>
                            </a:srgbClr>
                          </a:outerShdw>
                        </a:effectLst>
                      </a:endParaRPr>
                    </a:p>
                  </a:txBody>
                  <a:tcPr marL="68580" marR="68580" marT="34292" marB="34292">
                    <a:noFill/>
                  </a:tcPr>
                </a:tc>
                <a:tc rowSpan="2">
                  <a:txBody>
                    <a:bodyPr/>
                    <a:lstStyle/>
                    <a:p>
                      <a:pPr marL="0" marR="0" lvl="1" indent="0" algn="l" defTabSz="914400" rtl="0" eaLnBrk="1" fontAlgn="auto" latinLnBrk="0" hangingPunct="1">
                        <a:lnSpc>
                          <a:spcPts val="2000"/>
                        </a:lnSpc>
                        <a:spcBef>
                          <a:spcPts val="0"/>
                        </a:spcBef>
                        <a:spcAft>
                          <a:spcPts val="0"/>
                        </a:spcAft>
                        <a:buClrTx/>
                        <a:buSzTx/>
                        <a:buFontTx/>
                        <a:buNone/>
                        <a:tabLst/>
                        <a:defRPr/>
                      </a:pPr>
                      <a:r>
                        <a:rPr lang="en-US" sz="1700" kern="1200" baseline="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     </a:t>
                      </a:r>
                      <a:r>
                        <a:rPr lang="en-US"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 </a:t>
                      </a:r>
                      <a:r>
                        <a:rPr lang="vi-VN"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4th degree</a:t>
                      </a:r>
                      <a:r>
                        <a:rPr lang="en-US" sz="1700"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         </a:t>
                      </a:r>
                    </a:p>
                    <a:p>
                      <a:pPr marL="0" marR="0" indent="0" algn="l" defTabSz="914400" rtl="0" eaLnBrk="1" fontAlgn="auto" latinLnBrk="0" hangingPunct="1">
                        <a:lnSpc>
                          <a:spcPts val="2000"/>
                        </a:lnSpc>
                        <a:spcBef>
                          <a:spcPts val="0"/>
                        </a:spcBef>
                        <a:spcAft>
                          <a:spcPts val="0"/>
                        </a:spcAft>
                        <a:buClrTx/>
                        <a:buSzTx/>
                        <a:buFontTx/>
                        <a:buNone/>
                        <a:tabLst/>
                        <a:defRPr/>
                      </a:pPr>
                      <a:endParaRPr lang="en-US" sz="2100" kern="1200" dirty="0">
                        <a:solidFill>
                          <a:srgbClr val="002060"/>
                        </a:solidFill>
                        <a:effectLst>
                          <a:outerShdw blurRad="38100" dist="38100" dir="2700000" algn="tl">
                            <a:srgbClr val="000000">
                              <a:alpha val="43137"/>
                            </a:srgbClr>
                          </a:outerShdw>
                        </a:effectLst>
                        <a:latin typeface="+mn-lt"/>
                        <a:ea typeface="+mn-ea"/>
                        <a:cs typeface="+mn-cs"/>
                      </a:endParaRPr>
                    </a:p>
                  </a:txBody>
                  <a:tcPr marL="68580" marR="68580" marT="34292" marB="34292" anchor="b">
                    <a:noFill/>
                  </a:tcPr>
                </a:tc>
                <a:extLst>
                  <a:ext uri="{0D108BD9-81ED-4DB2-BD59-A6C34878D82A}">
                    <a16:rowId xmlns:a16="http://schemas.microsoft.com/office/drawing/2014/main" val="10004"/>
                  </a:ext>
                </a:extLst>
              </a:tr>
              <a:tr h="345937">
                <a:tc>
                  <a:txBody>
                    <a:bodyPr/>
                    <a:lstStyle/>
                    <a:p>
                      <a:pPr>
                        <a:lnSpc>
                          <a:spcPts val="2000"/>
                        </a:lnSpc>
                      </a:pPr>
                      <a:endParaRPr lang="en-US" sz="1400" dirty="0">
                        <a:effectLst>
                          <a:outerShdw blurRad="38100" dist="38100" dir="2700000" algn="tl">
                            <a:srgbClr val="000000">
                              <a:alpha val="43137"/>
                            </a:srgbClr>
                          </a:outerShdw>
                        </a:effectLst>
                      </a:endParaRPr>
                    </a:p>
                  </a:txBody>
                  <a:tcPr marL="68580" marR="68580" marT="34292" marB="34292">
                    <a:noFill/>
                  </a:tcPr>
                </a:tc>
                <a:tc>
                  <a:txBody>
                    <a:bodyPr/>
                    <a:lstStyle/>
                    <a:p>
                      <a:pPr>
                        <a:lnSpc>
                          <a:spcPts val="2000"/>
                        </a:lnSpc>
                      </a:pPr>
                      <a:endParaRPr lang="en-US" sz="1400" dirty="0">
                        <a:effectLst>
                          <a:outerShdw blurRad="38100" dist="38100" dir="2700000" algn="tl">
                            <a:srgbClr val="000000">
                              <a:alpha val="43137"/>
                            </a:srgbClr>
                          </a:outerShdw>
                        </a:effectLst>
                      </a:endParaRPr>
                    </a:p>
                  </a:txBody>
                  <a:tcPr marL="68580" marR="68580" marT="34292" marB="34292">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
        <p:nvSpPr>
          <p:cNvPr id="9" name="Rounded Rectangle 8"/>
          <p:cNvSpPr/>
          <p:nvPr/>
        </p:nvSpPr>
        <p:spPr>
          <a:xfrm>
            <a:off x="3943350" y="1771652"/>
            <a:ext cx="1028700" cy="571500"/>
          </a:xfrm>
          <a:prstGeom prst="roundRect">
            <a:avLst/>
          </a:prstGeom>
          <a:solidFill>
            <a:schemeClr val="accent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1650" dirty="0">
                <a:solidFill>
                  <a:srgbClr val="002060"/>
                </a:solidFill>
                <a:effectLst>
                  <a:outerShdw blurRad="38100" dist="38100" dir="2700000" algn="tl">
                    <a:srgbClr val="000000">
                      <a:alpha val="43137"/>
                    </a:srgbClr>
                  </a:outerShdw>
                </a:effectLst>
                <a:latin typeface="Arial" pitchFamily="34" charset="0"/>
                <a:cs typeface="Arial" pitchFamily="34" charset="0"/>
              </a:rPr>
              <a:t>PhD</a:t>
            </a:r>
            <a:endParaRPr lang="en-US" sz="165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ounded Rectangle 26"/>
          <p:cNvSpPr/>
          <p:nvPr/>
        </p:nvSpPr>
        <p:spPr>
          <a:xfrm>
            <a:off x="3771900" y="2268611"/>
            <a:ext cx="1371600" cy="526256"/>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1425" dirty="0">
                <a:effectLst>
                  <a:outerShdw blurRad="38100" dist="38100" dir="2700000" algn="tl">
                    <a:srgbClr val="000000">
                      <a:alpha val="43137"/>
                    </a:srgbClr>
                  </a:outerShdw>
                </a:effectLst>
                <a:latin typeface="Arial" pitchFamily="34" charset="0"/>
                <a:cs typeface="Arial" pitchFamily="34" charset="0"/>
              </a:rPr>
              <a:t>Master/</a:t>
            </a:r>
            <a:r>
              <a:rPr lang="en-US" sz="1425" dirty="0">
                <a:effectLst>
                  <a:outerShdw blurRad="38100" dist="38100" dir="2700000" algn="tl">
                    <a:srgbClr val="000000">
                      <a:alpha val="43137"/>
                    </a:srgbClr>
                  </a:outerShdw>
                </a:effectLst>
                <a:latin typeface="Arial" pitchFamily="34" charset="0"/>
                <a:cs typeface="Arial" pitchFamily="34" charset="0"/>
              </a:rPr>
              <a:t>CK1</a:t>
            </a:r>
          </a:p>
        </p:txBody>
      </p:sp>
      <p:sp>
        <p:nvSpPr>
          <p:cNvPr id="28" name="Rounded Rectangle 27"/>
          <p:cNvSpPr/>
          <p:nvPr/>
        </p:nvSpPr>
        <p:spPr>
          <a:xfrm>
            <a:off x="3650642" y="2794867"/>
            <a:ext cx="1657350" cy="611981"/>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1650" dirty="0">
                <a:solidFill>
                  <a:schemeClr val="tx1"/>
                </a:solidFill>
                <a:effectLst>
                  <a:outerShdw blurRad="38100" dist="38100" dir="2700000" algn="tl">
                    <a:srgbClr val="000000">
                      <a:alpha val="43137"/>
                    </a:srgbClr>
                  </a:outerShdw>
                </a:effectLst>
                <a:latin typeface="Arial" pitchFamily="34" charset="0"/>
                <a:cs typeface="Arial" pitchFamily="34" charset="0"/>
              </a:rPr>
              <a:t>UNIVERSITY</a:t>
            </a:r>
            <a:endParaRPr lang="en-US" sz="165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Rounded Rectangle 28"/>
          <p:cNvSpPr/>
          <p:nvPr/>
        </p:nvSpPr>
        <p:spPr>
          <a:xfrm>
            <a:off x="3514725" y="3406848"/>
            <a:ext cx="1943100" cy="651013"/>
          </a:xfrm>
          <a:prstGeom prst="round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1650" dirty="0">
                <a:effectLst>
                  <a:outerShdw blurRad="38100" dist="38100" dir="2700000" algn="tl">
                    <a:srgbClr val="000000">
                      <a:alpha val="43137"/>
                    </a:srgbClr>
                  </a:outerShdw>
                </a:effectLst>
                <a:latin typeface="Arial" pitchFamily="34" charset="0"/>
                <a:cs typeface="Arial" pitchFamily="34" charset="0"/>
              </a:rPr>
              <a:t>COLLEGE</a:t>
            </a:r>
            <a:endParaRPr lang="en-US" sz="1650" dirty="0">
              <a:effectLst>
                <a:outerShdw blurRad="38100" dist="38100" dir="2700000" algn="tl">
                  <a:srgbClr val="000000">
                    <a:alpha val="43137"/>
                  </a:srgbClr>
                </a:outerShdw>
              </a:effectLst>
              <a:latin typeface="Arial" pitchFamily="34" charset="0"/>
              <a:cs typeface="Arial" pitchFamily="34" charset="0"/>
            </a:endParaRPr>
          </a:p>
        </p:txBody>
      </p:sp>
      <p:sp>
        <p:nvSpPr>
          <p:cNvPr id="30" name="Rectangle 29"/>
          <p:cNvSpPr/>
          <p:nvPr/>
        </p:nvSpPr>
        <p:spPr>
          <a:xfrm>
            <a:off x="3371850" y="4057861"/>
            <a:ext cx="2228850" cy="668200"/>
          </a:xfrm>
          <a:prstGeom prst="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1650" dirty="0">
                <a:effectLst>
                  <a:outerShdw blurRad="38100" dist="38100" dir="2700000" algn="tl">
                    <a:srgbClr val="000000">
                      <a:alpha val="43137"/>
                    </a:srgbClr>
                  </a:outerShdw>
                </a:effectLst>
                <a:latin typeface="Arial" pitchFamily="34" charset="0"/>
                <a:cs typeface="Arial" pitchFamily="34" charset="0"/>
              </a:rPr>
              <a:t>SECONDARY</a:t>
            </a:r>
            <a:endParaRPr lang="en-US" sz="1650" dirty="0">
              <a:effectLst>
                <a:outerShdw blurRad="38100" dist="38100" dir="2700000" algn="tl">
                  <a:srgbClr val="000000">
                    <a:alpha val="43137"/>
                  </a:srgbClr>
                </a:outerShdw>
              </a:effectLst>
              <a:latin typeface="Arial" pitchFamily="34" charset="0"/>
              <a:cs typeface="Arial" pitchFamily="34" charset="0"/>
            </a:endParaRPr>
          </a:p>
        </p:txBody>
      </p:sp>
      <p:sp>
        <p:nvSpPr>
          <p:cNvPr id="13" name="Right Brace 12"/>
          <p:cNvSpPr/>
          <p:nvPr/>
        </p:nvSpPr>
        <p:spPr>
          <a:xfrm>
            <a:off x="5600701" y="3436665"/>
            <a:ext cx="318053" cy="1259575"/>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sp>
        <p:nvSpPr>
          <p:cNvPr id="17" name="TextBox 16"/>
          <p:cNvSpPr txBox="1"/>
          <p:nvPr/>
        </p:nvSpPr>
        <p:spPr>
          <a:xfrm>
            <a:off x="411481" y="190056"/>
            <a:ext cx="8526780" cy="461665"/>
          </a:xfrm>
          <a:prstGeom prst="rect">
            <a:avLst/>
          </a:prstGeom>
          <a:noFill/>
        </p:spPr>
        <p:txBody>
          <a:bodyPr wrap="square" rtlCol="0">
            <a:spAutoFit/>
          </a:bodyPr>
          <a:lstStyle/>
          <a:p>
            <a:pPr marL="0" lvl="1"/>
            <a:r>
              <a:rPr lang="vi-VN" sz="2400" spc="-83"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400" spc="-83"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spc="-83"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LACK A SYNCHRONOUS CONNECTION </a:t>
            </a:r>
            <a:endParaRPr lang="en-US" sz="2400" spc="-83"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ounded Rectangle 3"/>
          <p:cNvSpPr/>
          <p:nvPr/>
        </p:nvSpPr>
        <p:spPr>
          <a:xfrm>
            <a:off x="5941116" y="3582438"/>
            <a:ext cx="1707046" cy="4840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75"/>
              </a:lnSpc>
              <a:defRPr/>
            </a:pPr>
            <a:r>
              <a:rPr lang="vi-VN" sz="1650" dirty="0">
                <a:solidFill>
                  <a:srgbClr val="FF3300"/>
                </a:solidFill>
                <a:effectLst>
                  <a:outerShdw blurRad="38100" dist="38100" dir="2700000" algn="tl">
                    <a:srgbClr val="000000">
                      <a:alpha val="43137"/>
                    </a:srgbClr>
                  </a:outerShdw>
                </a:effectLst>
                <a:cs typeface="Arial" pitchFamily="34" charset="0"/>
              </a:rPr>
              <a:t>2005: </a:t>
            </a:r>
            <a:r>
              <a:rPr lang="vi-VN" sz="1650" dirty="0">
                <a:solidFill>
                  <a:srgbClr val="FF3300"/>
                </a:solidFill>
                <a:effectLst>
                  <a:outerShdw blurRad="38100" dist="38100" dir="2700000" algn="tl">
                    <a:srgbClr val="000000">
                      <a:alpha val="43137"/>
                    </a:srgbClr>
                  </a:outerShdw>
                </a:effectLst>
                <a:latin typeface="Arial" pitchFamily="34" charset="0"/>
                <a:cs typeface="Arial" pitchFamily="34" charset="0"/>
              </a:rPr>
              <a:t>Added 2015: Remove)</a:t>
            </a:r>
            <a:endParaRPr lang="en-US" sz="1650" dirty="0">
              <a:solidFill>
                <a:srgbClr val="FF33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411481" y="4851299"/>
            <a:ext cx="8481060" cy="1015663"/>
          </a:xfrm>
          <a:prstGeom prst="rect">
            <a:avLst/>
          </a:prstGeom>
          <a:solidFill>
            <a:schemeClr val="accent3">
              <a:lumMod val="20000"/>
              <a:lumOff val="80000"/>
            </a:schemeClr>
          </a:solidFill>
        </p:spPr>
        <p:txBody>
          <a:bodyPr wrap="square" rtlCol="0">
            <a:spAutoFit/>
          </a:bodyPr>
          <a:lstStyle/>
          <a:p>
            <a:pPr marL="214313" indent="-214313">
              <a:buFont typeface="Wingdings" pitchFamily="2" charset="2"/>
              <a:buChar char="q"/>
            </a:pPr>
            <a:r>
              <a:rPr lang="vi-VN" sz="20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Need to approve and apply SOP corresponding with level of training</a:t>
            </a:r>
            <a:endParaRPr lang="en-US" sz="20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14313" indent="-214313">
              <a:buFont typeface="Wingdings" pitchFamily="2" charset="2"/>
              <a:buChar char="q"/>
            </a:pPr>
            <a:r>
              <a:rPr lang="vi-VN" sz="20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first degree as well as salary scales for nurses holding this degree should be added </a:t>
            </a:r>
          </a:p>
        </p:txBody>
      </p:sp>
    </p:spTree>
    <p:extLst>
      <p:ext uri="{BB962C8B-B14F-4D97-AF65-F5344CB8AC3E}">
        <p14:creationId xmlns:p14="http://schemas.microsoft.com/office/powerpoint/2010/main" val="22766399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39668F-9E5A-4741-AD4B-B8ABB6FA48E9}"/>
              </a:ext>
            </a:extLst>
          </p:cNvPr>
          <p:cNvSpPr txBox="1"/>
          <p:nvPr/>
        </p:nvSpPr>
        <p:spPr>
          <a:xfrm>
            <a:off x="487680" y="2105884"/>
            <a:ext cx="8168640" cy="600164"/>
          </a:xfrm>
          <a:prstGeom prst="rect">
            <a:avLst/>
          </a:prstGeom>
          <a:noFill/>
        </p:spPr>
        <p:txBody>
          <a:bodyPr wrap="square" rtlCol="0">
            <a:spAutoFit/>
          </a:bodyPr>
          <a:lstStyle/>
          <a:p>
            <a:pPr marL="0" lvl="1" algn="ctr"/>
            <a:r>
              <a:rPr lang="en-US" sz="3300" spc="-83"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vi-VN" sz="3300" spc="-83"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RECOMMENDATIONS</a:t>
            </a:r>
            <a:endParaRPr lang="en-US" sz="3300" spc="-83"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73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p:cNvSpPr>
            <a:spLocks noChangeArrowheads="1"/>
          </p:cNvSpPr>
          <p:nvPr/>
        </p:nvSpPr>
        <p:spPr bwMode="auto">
          <a:xfrm>
            <a:off x="1276351" y="5634503"/>
            <a:ext cx="505267"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r>
              <a:rPr lang="fr-FR" altLang="en-US" sz="975" b="1" dirty="0">
                <a:latin typeface=".VnTime" pitchFamily="34" charset="0"/>
                <a:cs typeface="Times New Roman" pitchFamily="18" charset="0"/>
              </a:rPr>
              <a:t>          </a:t>
            </a:r>
            <a:endParaRPr lang="en-US" altLang="en-US" sz="825" dirty="0"/>
          </a:p>
          <a:p>
            <a:pPr eaLnBrk="0" hangingPunct="0"/>
            <a:endParaRPr lang="en-US" altLang="en-US" dirty="0">
              <a:latin typeface="Times New Roman" pitchFamily="18" charset="0"/>
            </a:endParaRPr>
          </a:p>
        </p:txBody>
      </p:sp>
      <p:sp>
        <p:nvSpPr>
          <p:cNvPr id="24582" name="Rectangle 8"/>
          <p:cNvSpPr>
            <a:spLocks noChangeArrowheads="1"/>
          </p:cNvSpPr>
          <p:nvPr/>
        </p:nvSpPr>
        <p:spPr bwMode="auto">
          <a:xfrm>
            <a:off x="1276351" y="83449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endParaRPr lang="vi-VN" altLang="en-US">
              <a:latin typeface="Times New Roman" pitchFamily="18" charset="0"/>
            </a:endParaRPr>
          </a:p>
        </p:txBody>
      </p:sp>
      <p:sp>
        <p:nvSpPr>
          <p:cNvPr id="56" name="AutoShape 3"/>
          <p:cNvSpPr>
            <a:spLocks noChangeArrowheads="1"/>
          </p:cNvSpPr>
          <p:nvPr/>
        </p:nvSpPr>
        <p:spPr bwMode="auto">
          <a:xfrm>
            <a:off x="2549854" y="1457741"/>
            <a:ext cx="1027993" cy="438746"/>
          </a:xfrm>
          <a:prstGeom prst="roundRect">
            <a:avLst>
              <a:gd name="adj" fmla="val 16667"/>
            </a:avLst>
          </a:prstGeom>
          <a:solidFill>
            <a:srgbClr val="FF0066"/>
          </a:solidFill>
          <a:ln w="3175">
            <a:solidFill>
              <a:srgbClr val="660066"/>
            </a:solidFill>
            <a:round/>
            <a:headEnd/>
            <a:tailEnd/>
          </a:ln>
        </p:spPr>
        <p:txBody>
          <a:bodyPr/>
          <a:lstStyle/>
          <a:p>
            <a:pPr algn="ctr">
              <a:spcBef>
                <a:spcPts val="75"/>
              </a:spcBef>
              <a:spcAft>
                <a:spcPts val="150"/>
              </a:spcAft>
            </a:pPr>
            <a:endParaRPr lang="en-US" altLang="en-US" sz="225" b="1" dirty="0">
              <a:effectLst>
                <a:outerShdw blurRad="38100" dist="38100" dir="2700000" algn="tl">
                  <a:srgbClr val="000000">
                    <a:alpha val="43137"/>
                  </a:srgbClr>
                </a:outerShdw>
              </a:effectLst>
              <a:latin typeface="Arial" pitchFamily="34" charset="0"/>
              <a:cs typeface="Arial" pitchFamily="34" charset="0"/>
            </a:endParaRPr>
          </a:p>
          <a:p>
            <a:pPr algn="ctr">
              <a:spcBef>
                <a:spcPts val="75"/>
              </a:spcBef>
              <a:spcAft>
                <a:spcPts val="150"/>
              </a:spcAft>
            </a:pPr>
            <a:r>
              <a:rPr lang="vi-VN" altLang="en-US" sz="1350" b="1" dirty="0">
                <a:solidFill>
                  <a:srgbClr val="FFFF00"/>
                </a:solidFill>
                <a:effectLst>
                  <a:outerShdw blurRad="38100" dist="38100" dir="2700000" algn="tl">
                    <a:srgbClr val="000000">
                      <a:alpha val="43137"/>
                    </a:srgbClr>
                  </a:outerShdw>
                </a:effectLst>
                <a:latin typeface="Arial" pitchFamily="34" charset="0"/>
                <a:cs typeface="Arial" pitchFamily="34" charset="0"/>
              </a:rPr>
              <a:t>MoH</a:t>
            </a:r>
            <a:endParaRPr lang="en-US" altLang="en-US" sz="135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altLang="en-US" dirty="0">
              <a:effectLst>
                <a:outerShdw blurRad="38100" dist="38100" dir="2700000" algn="tl">
                  <a:srgbClr val="000000">
                    <a:alpha val="43137"/>
                  </a:srgbClr>
                </a:outerShdw>
              </a:effectLst>
            </a:endParaRPr>
          </a:p>
        </p:txBody>
      </p:sp>
      <p:sp>
        <p:nvSpPr>
          <p:cNvPr id="57" name="TextBox 56"/>
          <p:cNvSpPr txBox="1"/>
          <p:nvPr/>
        </p:nvSpPr>
        <p:spPr>
          <a:xfrm>
            <a:off x="263842" y="492545"/>
            <a:ext cx="8679180" cy="369332"/>
          </a:xfrm>
          <a:prstGeom prst="rect">
            <a:avLst/>
          </a:prstGeom>
          <a:noFill/>
        </p:spPr>
        <p:txBody>
          <a:bodyPr wrap="square" rtlCol="0">
            <a:spAutoFit/>
          </a:bodyPr>
          <a:lstStyle/>
          <a:p>
            <a:pPr marL="0" lvl="1"/>
            <a:r>
              <a:rPr lang="vi-VN" spc="-83" dirty="0">
                <a:solidFill>
                  <a:srgbClr val="0066FF"/>
                </a:solidFill>
                <a:effectLst>
                  <a:outerShdw blurRad="38100" dist="38100" dir="2700000" algn="tl">
                    <a:srgbClr val="000000">
                      <a:alpha val="43137"/>
                    </a:srgbClr>
                  </a:outerShdw>
                </a:effectLst>
                <a:latin typeface="Arial" pitchFamily="34" charset="0"/>
                <a:cs typeface="Arial" pitchFamily="34" charset="0"/>
              </a:rPr>
              <a:t>1. MAINTAINE AND DEVELOP NURSING MANAGMENT SYSTEM </a:t>
            </a:r>
            <a:endParaRPr lang="en-US" spc="-83" dirty="0">
              <a:solidFill>
                <a:srgbClr val="0066FF"/>
              </a:solidFill>
              <a:effectLst>
                <a:outerShdw blurRad="38100" dist="38100" dir="2700000" algn="tl">
                  <a:srgbClr val="000000">
                    <a:alpha val="43137"/>
                  </a:srgbClr>
                </a:outerShdw>
              </a:effectLst>
              <a:latin typeface="Arial" pitchFamily="34" charset="0"/>
              <a:cs typeface="Arial" pitchFamily="34" charset="0"/>
            </a:endParaRPr>
          </a:p>
        </p:txBody>
      </p:sp>
      <p:sp>
        <p:nvSpPr>
          <p:cNvPr id="58" name="AutoShape 3"/>
          <p:cNvSpPr>
            <a:spLocks noChangeArrowheads="1"/>
          </p:cNvSpPr>
          <p:nvPr/>
        </p:nvSpPr>
        <p:spPr bwMode="auto">
          <a:xfrm>
            <a:off x="2267031" y="1973293"/>
            <a:ext cx="1650614" cy="538421"/>
          </a:xfrm>
          <a:prstGeom prst="roundRect">
            <a:avLst>
              <a:gd name="adj" fmla="val 16667"/>
            </a:avLst>
          </a:prstGeom>
          <a:solidFill>
            <a:srgbClr val="FF0066"/>
          </a:solidFill>
          <a:ln w="3175">
            <a:solidFill>
              <a:srgbClr val="660066"/>
            </a:solidFill>
            <a:round/>
            <a:headEnd/>
            <a:tailEnd/>
          </a:ln>
        </p:spPr>
        <p:txBody>
          <a:bodyPr/>
          <a:lstStyle/>
          <a:p>
            <a:pPr algn="ctr">
              <a:spcBef>
                <a:spcPts val="75"/>
              </a:spcBef>
              <a:spcAft>
                <a:spcPts val="150"/>
              </a:spcAft>
            </a:pPr>
            <a:r>
              <a:rPr lang="vi-VN" altLang="en-US" sz="1350" b="1" dirty="0">
                <a:solidFill>
                  <a:srgbClr val="FFFF00"/>
                </a:solidFill>
                <a:effectLst>
                  <a:outerShdw blurRad="38100" dist="38100" dir="2700000" algn="tl">
                    <a:srgbClr val="000000">
                      <a:alpha val="43137"/>
                    </a:srgbClr>
                  </a:outerShdw>
                </a:effectLst>
                <a:latin typeface="Arial" pitchFamily="34" charset="0"/>
                <a:cs typeface="Arial" pitchFamily="34" charset="0"/>
              </a:rPr>
              <a:t>MSA</a:t>
            </a:r>
            <a:endParaRPr lang="en-US" altLang="en-US" sz="135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altLang="en-US" sz="1200" dirty="0">
              <a:solidFill>
                <a:srgbClr val="0000CC"/>
              </a:solidFill>
              <a:effectLst>
                <a:outerShdw blurRad="38100" dist="38100" dir="2700000" algn="tl">
                  <a:srgbClr val="000000">
                    <a:alpha val="43137"/>
                  </a:srgbClr>
                </a:outerShdw>
              </a:effectLst>
            </a:endParaRPr>
          </a:p>
        </p:txBody>
      </p:sp>
      <p:sp>
        <p:nvSpPr>
          <p:cNvPr id="59" name="AutoShape 3"/>
          <p:cNvSpPr>
            <a:spLocks noChangeArrowheads="1"/>
          </p:cNvSpPr>
          <p:nvPr/>
        </p:nvSpPr>
        <p:spPr bwMode="auto">
          <a:xfrm>
            <a:off x="3394210" y="2636023"/>
            <a:ext cx="1099877" cy="556112"/>
          </a:xfrm>
          <a:prstGeom prst="roundRect">
            <a:avLst>
              <a:gd name="adj" fmla="val 16667"/>
            </a:avLst>
          </a:prstGeom>
          <a:solidFill>
            <a:srgbClr val="0066FF"/>
          </a:solidFill>
          <a:ln w="3175">
            <a:solidFill>
              <a:srgbClr val="660066"/>
            </a:solidFill>
            <a:round/>
            <a:headEnd/>
            <a:tailEnd/>
          </a:ln>
        </p:spPr>
        <p:txBody>
          <a:bodyPr anchor="ctr"/>
          <a:lstStyle/>
          <a:p>
            <a:pPr algn="ctr">
              <a:spcBef>
                <a:spcPts val="75"/>
              </a:spcBef>
              <a:spcAft>
                <a:spcPts val="150"/>
              </a:spcAft>
            </a:pPr>
            <a:endParaRPr lang="en-US" altLang="en-US" sz="225"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algn="ctr">
              <a:spcBef>
                <a:spcPts val="75"/>
              </a:spcBef>
              <a:spcAft>
                <a:spcPts val="150"/>
              </a:spcAft>
            </a:pPr>
            <a:r>
              <a:rPr lang="vi-VN" altLang="en-US" sz="120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PHB</a:t>
            </a:r>
          </a:p>
          <a:p>
            <a:pPr algn="ctr">
              <a:spcBef>
                <a:spcPts val="75"/>
              </a:spcBef>
              <a:spcAft>
                <a:spcPts val="150"/>
              </a:spcAft>
            </a:pPr>
            <a:r>
              <a:rPr lang="vi-VN" altLang="en-US" sz="120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Chief Nurse</a:t>
            </a:r>
            <a:endParaRPr lang="en-US" altLang="en-US" sz="120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endParaRPr lang="en-US" altLang="en-US" sz="750" dirty="0">
              <a:solidFill>
                <a:schemeClr val="bg1">
                  <a:lumMod val="95000"/>
                </a:schemeClr>
              </a:solidFill>
              <a:effectLst>
                <a:outerShdw blurRad="38100" dist="38100" dir="2700000" algn="tl">
                  <a:srgbClr val="000000">
                    <a:alpha val="43137"/>
                  </a:srgbClr>
                </a:outerShdw>
              </a:effectLst>
            </a:endParaRPr>
          </a:p>
        </p:txBody>
      </p:sp>
      <p:sp>
        <p:nvSpPr>
          <p:cNvPr id="60" name="AutoShape 3"/>
          <p:cNvSpPr>
            <a:spLocks noChangeArrowheads="1"/>
          </p:cNvSpPr>
          <p:nvPr/>
        </p:nvSpPr>
        <p:spPr bwMode="auto">
          <a:xfrm>
            <a:off x="2520391" y="3374343"/>
            <a:ext cx="1300350" cy="571038"/>
          </a:xfrm>
          <a:prstGeom prst="roundRect">
            <a:avLst>
              <a:gd name="adj" fmla="val 16667"/>
            </a:avLst>
          </a:prstGeom>
          <a:solidFill>
            <a:srgbClr val="0066FF"/>
          </a:solidFill>
          <a:ln w="3175">
            <a:solidFill>
              <a:srgbClr val="660066"/>
            </a:solidFill>
            <a:round/>
            <a:headEnd/>
            <a:tailEnd/>
          </a:ln>
        </p:spPr>
        <p:txBody>
          <a:bodyPr/>
          <a:lstStyle/>
          <a:p>
            <a:pPr algn="ctr">
              <a:spcBef>
                <a:spcPts val="75"/>
              </a:spcBef>
              <a:spcAft>
                <a:spcPts val="150"/>
              </a:spcAft>
            </a:pPr>
            <a:r>
              <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N</a:t>
            </a:r>
            <a:r>
              <a:rPr lang="en-US" altLang="en-US" sz="1050" b="1" dirty="0" err="1">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ursing</a:t>
            </a:r>
            <a:r>
              <a:rPr lang="en-US"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 Office    </a:t>
            </a:r>
            <a:endPar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algn="ctr">
              <a:spcBef>
                <a:spcPts val="75"/>
              </a:spcBef>
              <a:spcAft>
                <a:spcPts val="150"/>
              </a:spcAft>
            </a:pPr>
            <a:r>
              <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PROVINCIAL HOSPITAL </a:t>
            </a:r>
            <a:endParaRPr lang="en-US" altLang="en-US" sz="1050" dirty="0">
              <a:solidFill>
                <a:srgbClr val="FFFF00"/>
              </a:solidFill>
              <a:effectLst>
                <a:outerShdw blurRad="38100" dist="38100" dir="2700000" algn="tl">
                  <a:srgbClr val="000000">
                    <a:alpha val="43137"/>
                  </a:srgbClr>
                </a:outerShdw>
              </a:effectLst>
            </a:endParaRPr>
          </a:p>
        </p:txBody>
      </p:sp>
      <p:sp>
        <p:nvSpPr>
          <p:cNvPr id="61" name="AutoShape 3"/>
          <p:cNvSpPr>
            <a:spLocks noChangeArrowheads="1"/>
          </p:cNvSpPr>
          <p:nvPr/>
        </p:nvSpPr>
        <p:spPr bwMode="auto">
          <a:xfrm>
            <a:off x="3990560" y="3389269"/>
            <a:ext cx="1225745" cy="556112"/>
          </a:xfrm>
          <a:prstGeom prst="roundRect">
            <a:avLst>
              <a:gd name="adj" fmla="val 16667"/>
            </a:avLst>
          </a:prstGeom>
          <a:solidFill>
            <a:srgbClr val="0066FF"/>
          </a:solidFill>
          <a:ln w="3175">
            <a:solidFill>
              <a:srgbClr val="660066"/>
            </a:solidFill>
            <a:round/>
            <a:headEnd/>
            <a:tailEnd/>
          </a:ln>
        </p:spPr>
        <p:txBody>
          <a:bodyPr/>
          <a:lstStyle/>
          <a:p>
            <a:pPr algn="ctr">
              <a:spcBef>
                <a:spcPts val="75"/>
              </a:spcBef>
              <a:spcAft>
                <a:spcPts val="150"/>
              </a:spcAft>
            </a:pPr>
            <a:r>
              <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N</a:t>
            </a:r>
            <a:r>
              <a:rPr lang="en-US" altLang="en-US" sz="1050" b="1" dirty="0" err="1">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ursing</a:t>
            </a:r>
            <a:r>
              <a:rPr lang="en-US"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 </a:t>
            </a:r>
            <a:r>
              <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O</a:t>
            </a:r>
            <a:r>
              <a:rPr lang="en-US" altLang="en-US" sz="1050" b="1" dirty="0" err="1">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ffice</a:t>
            </a:r>
            <a:endPar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algn="ctr">
              <a:spcBef>
                <a:spcPts val="75"/>
              </a:spcBef>
              <a:spcAft>
                <a:spcPts val="150"/>
              </a:spcAft>
            </a:pPr>
            <a:r>
              <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DISTRIC HOSPITAL</a:t>
            </a:r>
            <a:endParaRPr lang="en-US"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62" name="Straight Connector 61"/>
          <p:cNvCxnSpPr>
            <a:cxnSpLocks/>
            <a:stCxn id="59" idx="2"/>
          </p:cNvCxnSpPr>
          <p:nvPr/>
        </p:nvCxnSpPr>
        <p:spPr>
          <a:xfrm flipH="1">
            <a:off x="3326769" y="3192135"/>
            <a:ext cx="617380" cy="171045"/>
          </a:xfrm>
          <a:prstGeom prst="line">
            <a:avLst/>
          </a:prstGeom>
          <a:ln w="28575">
            <a:solidFill>
              <a:srgbClr val="FF33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AutoShape 3"/>
          <p:cNvSpPr>
            <a:spLocks noChangeArrowheads="1"/>
          </p:cNvSpPr>
          <p:nvPr/>
        </p:nvSpPr>
        <p:spPr bwMode="auto">
          <a:xfrm>
            <a:off x="1104902" y="3366905"/>
            <a:ext cx="1258302" cy="578476"/>
          </a:xfrm>
          <a:prstGeom prst="roundRect">
            <a:avLst>
              <a:gd name="adj" fmla="val 16667"/>
            </a:avLst>
          </a:prstGeom>
          <a:solidFill>
            <a:srgbClr val="FF0066"/>
          </a:solidFill>
          <a:ln w="3175">
            <a:solidFill>
              <a:srgbClr val="660066"/>
            </a:solidFill>
            <a:round/>
            <a:headEnd/>
            <a:tailEnd/>
          </a:ln>
        </p:spPr>
        <p:txBody>
          <a:bodyPr/>
          <a:lstStyle/>
          <a:p>
            <a:pPr algn="ctr"/>
            <a:r>
              <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N</a:t>
            </a:r>
            <a:r>
              <a:rPr lang="en-US" altLang="en-US" sz="1050" b="1" dirty="0" err="1">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ursing</a:t>
            </a:r>
            <a:r>
              <a:rPr lang="en-US"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 Office</a:t>
            </a:r>
          </a:p>
          <a:p>
            <a:pPr algn="ctr"/>
            <a:r>
              <a:rPr lang="vi-VN"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CENTRAL HOSPITAL</a:t>
            </a:r>
            <a:r>
              <a:rPr lang="en-US" altLang="en-US" sz="1050" b="1" dirty="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rPr>
              <a:t> </a:t>
            </a:r>
          </a:p>
          <a:p>
            <a:endParaRPr lang="en-US" altLang="en-US" sz="1050" b="1" dirty="0">
              <a:solidFill>
                <a:schemeClr val="bg1">
                  <a:lumMod val="95000"/>
                </a:schemeClr>
              </a:solidFill>
              <a:effectLst>
                <a:outerShdw blurRad="38100" dist="38100" dir="2700000" algn="tl">
                  <a:srgbClr val="000000">
                    <a:alpha val="43137"/>
                  </a:srgbClr>
                </a:outerShdw>
              </a:effectLst>
            </a:endParaRPr>
          </a:p>
        </p:txBody>
      </p:sp>
      <p:pic>
        <p:nvPicPr>
          <p:cNvPr id="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89" y="4110105"/>
            <a:ext cx="4236716" cy="53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7" name="Straight Connector 66"/>
          <p:cNvCxnSpPr>
            <a:cxnSpLocks/>
            <a:stCxn id="59" idx="2"/>
          </p:cNvCxnSpPr>
          <p:nvPr/>
        </p:nvCxnSpPr>
        <p:spPr>
          <a:xfrm>
            <a:off x="3944149" y="3192135"/>
            <a:ext cx="319492" cy="197134"/>
          </a:xfrm>
          <a:prstGeom prst="line">
            <a:avLst/>
          </a:prstGeom>
          <a:ln w="28575">
            <a:solidFill>
              <a:srgbClr val="FF33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a:stCxn id="58" idx="2"/>
            <a:endCxn id="64" idx="0"/>
          </p:cNvCxnSpPr>
          <p:nvPr/>
        </p:nvCxnSpPr>
        <p:spPr>
          <a:xfrm flipH="1">
            <a:off x="1734053" y="2511714"/>
            <a:ext cx="1358285" cy="855191"/>
          </a:xfrm>
          <a:prstGeom prst="line">
            <a:avLst/>
          </a:pr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8" idx="2"/>
          </p:cNvCxnSpPr>
          <p:nvPr/>
        </p:nvCxnSpPr>
        <p:spPr>
          <a:xfrm>
            <a:off x="3092338" y="2511715"/>
            <a:ext cx="361511" cy="169982"/>
          </a:xfrm>
          <a:prstGeom prst="line">
            <a:avLst/>
          </a:prstGeom>
          <a:ln w="28575">
            <a:solidFill>
              <a:srgbClr val="FF33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69" name="Straight Arrow Connector 7168"/>
          <p:cNvCxnSpPr>
            <a:stCxn id="56" idx="2"/>
          </p:cNvCxnSpPr>
          <p:nvPr/>
        </p:nvCxnSpPr>
        <p:spPr>
          <a:xfrm flipH="1">
            <a:off x="3063850" y="1896487"/>
            <a:ext cx="1" cy="148499"/>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195" name="Table 7194"/>
          <p:cNvGraphicFramePr>
            <a:graphicFrameLocks noGrp="1"/>
          </p:cNvGraphicFramePr>
          <p:nvPr/>
        </p:nvGraphicFramePr>
        <p:xfrm>
          <a:off x="5171590" y="1977029"/>
          <a:ext cx="2813540" cy="504651"/>
        </p:xfrm>
        <a:graphic>
          <a:graphicData uri="http://schemas.openxmlformats.org/drawingml/2006/table">
            <a:tbl>
              <a:tblPr firstRow="1" bandRow="1">
                <a:tableStyleId>{5C22544A-7EE6-4342-B048-85BDC9FD1C3A}</a:tableStyleId>
              </a:tblPr>
              <a:tblGrid>
                <a:gridCol w="532581">
                  <a:extLst>
                    <a:ext uri="{9D8B030D-6E8A-4147-A177-3AD203B41FA5}">
                      <a16:colId xmlns:a16="http://schemas.microsoft.com/office/drawing/2014/main" val="20000"/>
                    </a:ext>
                  </a:extLst>
                </a:gridCol>
                <a:gridCol w="2280959">
                  <a:extLst>
                    <a:ext uri="{9D8B030D-6E8A-4147-A177-3AD203B41FA5}">
                      <a16:colId xmlns:a16="http://schemas.microsoft.com/office/drawing/2014/main" val="20001"/>
                    </a:ext>
                  </a:extLst>
                </a:gridCol>
              </a:tblGrid>
              <a:tr h="504651">
                <a:tc>
                  <a:txBody>
                    <a:bodyPr/>
                    <a:lstStyle/>
                    <a:p>
                      <a:endParaRPr lang="en-US" sz="1400" dirty="0">
                        <a:solidFill>
                          <a:srgbClr val="FF0000"/>
                        </a:solidFill>
                      </a:endParaRPr>
                    </a:p>
                    <a:p>
                      <a:r>
                        <a:rPr lang="vi-VN" sz="1400" dirty="0">
                          <a:solidFill>
                            <a:srgbClr val="FF0000"/>
                          </a:solidFill>
                        </a:rPr>
                        <a:t>1993</a:t>
                      </a:r>
                      <a:endParaRPr lang="en-US" sz="1400" dirty="0">
                        <a:solidFill>
                          <a:srgbClr val="FF0000"/>
                        </a:solidFill>
                      </a:endParaRPr>
                    </a:p>
                  </a:txBody>
                  <a:tcPr marL="68580" marR="68580" marT="34290" marB="34290">
                    <a:solidFill>
                      <a:schemeClr val="bg1"/>
                    </a:solidFill>
                  </a:tcPr>
                </a:tc>
                <a:tc>
                  <a:txBody>
                    <a:bodyPr/>
                    <a:lstStyle/>
                    <a:p>
                      <a:endParaRPr lang="en-US" sz="1400" dirty="0">
                        <a:solidFill>
                          <a:srgbClr val="FF0000"/>
                        </a:solidFill>
                      </a:endParaRPr>
                    </a:p>
                  </a:txBody>
                  <a:tcPr marL="68580" marR="68580" marT="34290" marB="34290">
                    <a:solidFill>
                      <a:schemeClr val="bg1"/>
                    </a:solidFill>
                  </a:tcPr>
                </a:tc>
                <a:extLst>
                  <a:ext uri="{0D108BD9-81ED-4DB2-BD59-A6C34878D82A}">
                    <a16:rowId xmlns:a16="http://schemas.microsoft.com/office/drawing/2014/main" val="10000"/>
                  </a:ext>
                </a:extLst>
              </a:tr>
            </a:tbl>
          </a:graphicData>
        </a:graphic>
      </p:graphicFrame>
      <p:graphicFrame>
        <p:nvGraphicFramePr>
          <p:cNvPr id="7196" name="Table 7195"/>
          <p:cNvGraphicFramePr>
            <a:graphicFrameLocks noGrp="1"/>
          </p:cNvGraphicFramePr>
          <p:nvPr/>
        </p:nvGraphicFramePr>
        <p:xfrm>
          <a:off x="5181766" y="2705917"/>
          <a:ext cx="2683568" cy="504651"/>
        </p:xfrm>
        <a:graphic>
          <a:graphicData uri="http://schemas.openxmlformats.org/drawingml/2006/table">
            <a:tbl>
              <a:tblPr firstRow="1" bandRow="1">
                <a:tableStyleId>{5C22544A-7EE6-4342-B048-85BDC9FD1C3A}</a:tableStyleId>
              </a:tblPr>
              <a:tblGrid>
                <a:gridCol w="507978">
                  <a:extLst>
                    <a:ext uri="{9D8B030D-6E8A-4147-A177-3AD203B41FA5}">
                      <a16:colId xmlns:a16="http://schemas.microsoft.com/office/drawing/2014/main" val="20000"/>
                    </a:ext>
                  </a:extLst>
                </a:gridCol>
                <a:gridCol w="2175590">
                  <a:extLst>
                    <a:ext uri="{9D8B030D-6E8A-4147-A177-3AD203B41FA5}">
                      <a16:colId xmlns:a16="http://schemas.microsoft.com/office/drawing/2014/main" val="20001"/>
                    </a:ext>
                  </a:extLst>
                </a:gridCol>
              </a:tblGrid>
              <a:tr h="504651">
                <a:tc>
                  <a:txBody>
                    <a:bodyPr/>
                    <a:lstStyle/>
                    <a:p>
                      <a:r>
                        <a:rPr lang="en-US" sz="1400" dirty="0">
                          <a:solidFill>
                            <a:schemeClr val="tx1"/>
                          </a:solidFill>
                        </a:rPr>
                        <a:t>1999</a:t>
                      </a:r>
                    </a:p>
                  </a:txBody>
                  <a:tcPr marL="68580" marR="68580" marT="34290" marB="34290">
                    <a:solidFill>
                      <a:schemeClr val="bg1"/>
                    </a:solidFill>
                  </a:tcPr>
                </a:tc>
                <a:tc>
                  <a:txBody>
                    <a:bodyPr/>
                    <a:lstStyle/>
                    <a:p>
                      <a:endParaRPr lang="en-US" sz="1400" dirty="0">
                        <a:solidFill>
                          <a:schemeClr val="tx1"/>
                        </a:solidFill>
                      </a:endParaRPr>
                    </a:p>
                  </a:txBody>
                  <a:tcPr marL="68580" marR="68580" marT="34290" marB="34290">
                    <a:solidFill>
                      <a:schemeClr val="bg1"/>
                    </a:solidFill>
                  </a:tcPr>
                </a:tc>
                <a:extLst>
                  <a:ext uri="{0D108BD9-81ED-4DB2-BD59-A6C34878D82A}">
                    <a16:rowId xmlns:a16="http://schemas.microsoft.com/office/drawing/2014/main" val="10000"/>
                  </a:ext>
                </a:extLst>
              </a:tr>
            </a:tbl>
          </a:graphicData>
        </a:graphic>
      </p:graphicFrame>
      <p:graphicFrame>
        <p:nvGraphicFramePr>
          <p:cNvPr id="7197" name="Table 7196"/>
          <p:cNvGraphicFramePr>
            <a:graphicFrameLocks noGrp="1"/>
          </p:cNvGraphicFramePr>
          <p:nvPr>
            <p:extLst>
              <p:ext uri="{D42A27DB-BD31-4B8C-83A1-F6EECF244321}">
                <p14:modId xmlns:p14="http://schemas.microsoft.com/office/powerpoint/2010/main" val="3706330047"/>
              </p:ext>
            </p:extLst>
          </p:nvPr>
        </p:nvGraphicFramePr>
        <p:xfrm>
          <a:off x="5525093" y="3400170"/>
          <a:ext cx="2366581" cy="504651"/>
        </p:xfrm>
        <a:graphic>
          <a:graphicData uri="http://schemas.openxmlformats.org/drawingml/2006/table">
            <a:tbl>
              <a:tblPr firstRow="1" bandRow="1">
                <a:tableStyleId>{5C22544A-7EE6-4342-B048-85BDC9FD1C3A}</a:tableStyleId>
              </a:tblPr>
              <a:tblGrid>
                <a:gridCol w="712674">
                  <a:extLst>
                    <a:ext uri="{9D8B030D-6E8A-4147-A177-3AD203B41FA5}">
                      <a16:colId xmlns:a16="http://schemas.microsoft.com/office/drawing/2014/main" val="20000"/>
                    </a:ext>
                  </a:extLst>
                </a:gridCol>
                <a:gridCol w="1653907">
                  <a:extLst>
                    <a:ext uri="{9D8B030D-6E8A-4147-A177-3AD203B41FA5}">
                      <a16:colId xmlns:a16="http://schemas.microsoft.com/office/drawing/2014/main" val="20001"/>
                    </a:ext>
                  </a:extLst>
                </a:gridCol>
              </a:tblGrid>
              <a:tr h="504651">
                <a:tc>
                  <a:txBody>
                    <a:bodyPr/>
                    <a:lstStyle/>
                    <a:p>
                      <a:r>
                        <a:rPr lang="en-US" sz="1400" dirty="0">
                          <a:solidFill>
                            <a:srgbClr val="FF0000"/>
                          </a:solidFill>
                        </a:rPr>
                        <a:t>1990</a:t>
                      </a:r>
                    </a:p>
                  </a:txBody>
                  <a:tcPr marL="68580" marR="68580" marT="34290" marB="34290">
                    <a:solidFill>
                      <a:schemeClr val="bg1"/>
                    </a:solidFill>
                  </a:tcPr>
                </a:tc>
                <a:tc>
                  <a:txBody>
                    <a:bodyPr/>
                    <a:lstStyle/>
                    <a:p>
                      <a:endParaRPr lang="en-US" sz="1400" dirty="0">
                        <a:solidFill>
                          <a:srgbClr val="FF0000"/>
                        </a:solidFill>
                      </a:endParaRPr>
                    </a:p>
                  </a:txBody>
                  <a:tcPr marL="68580" marR="68580" marT="34290" marB="34290">
                    <a:solidFill>
                      <a:schemeClr val="bg1"/>
                    </a:solidFill>
                  </a:tcPr>
                </a:tc>
                <a:extLst>
                  <a:ext uri="{0D108BD9-81ED-4DB2-BD59-A6C34878D82A}">
                    <a16:rowId xmlns:a16="http://schemas.microsoft.com/office/drawing/2014/main" val="10000"/>
                  </a:ext>
                </a:extLst>
              </a:tr>
            </a:tbl>
          </a:graphicData>
        </a:graphic>
      </p:graphicFrame>
      <p:graphicFrame>
        <p:nvGraphicFramePr>
          <p:cNvPr id="7198" name="Table 7197"/>
          <p:cNvGraphicFramePr>
            <a:graphicFrameLocks noGrp="1"/>
          </p:cNvGraphicFramePr>
          <p:nvPr>
            <p:extLst>
              <p:ext uri="{D42A27DB-BD31-4B8C-83A1-F6EECF244321}">
                <p14:modId xmlns:p14="http://schemas.microsoft.com/office/powerpoint/2010/main" val="3656058076"/>
              </p:ext>
            </p:extLst>
          </p:nvPr>
        </p:nvGraphicFramePr>
        <p:xfrm>
          <a:off x="5666444" y="4179497"/>
          <a:ext cx="2256417" cy="504651"/>
        </p:xfrm>
        <a:graphic>
          <a:graphicData uri="http://schemas.openxmlformats.org/drawingml/2006/table">
            <a:tbl>
              <a:tblPr firstRow="1" bandRow="1">
                <a:tableStyleId>{5C22544A-7EE6-4342-B048-85BDC9FD1C3A}</a:tableStyleId>
              </a:tblPr>
              <a:tblGrid>
                <a:gridCol w="588334">
                  <a:extLst>
                    <a:ext uri="{9D8B030D-6E8A-4147-A177-3AD203B41FA5}">
                      <a16:colId xmlns:a16="http://schemas.microsoft.com/office/drawing/2014/main" val="20000"/>
                    </a:ext>
                  </a:extLst>
                </a:gridCol>
                <a:gridCol w="1668083">
                  <a:extLst>
                    <a:ext uri="{9D8B030D-6E8A-4147-A177-3AD203B41FA5}">
                      <a16:colId xmlns:a16="http://schemas.microsoft.com/office/drawing/2014/main" val="20001"/>
                    </a:ext>
                  </a:extLst>
                </a:gridCol>
              </a:tblGrid>
              <a:tr h="504651">
                <a:tc>
                  <a:txBody>
                    <a:bodyPr/>
                    <a:lstStyle/>
                    <a:p>
                      <a:r>
                        <a:rPr lang="en-US" sz="1400" dirty="0">
                          <a:solidFill>
                            <a:srgbClr val="0066FF"/>
                          </a:solidFill>
                        </a:rPr>
                        <a:t>1982</a:t>
                      </a:r>
                    </a:p>
                  </a:txBody>
                  <a:tcPr marL="68580" marR="68580" marT="34290" marB="34290">
                    <a:solidFill>
                      <a:schemeClr val="bg1"/>
                    </a:solidFill>
                  </a:tcPr>
                </a:tc>
                <a:tc>
                  <a:txBody>
                    <a:bodyPr/>
                    <a:lstStyle/>
                    <a:p>
                      <a:endParaRPr lang="en-US" sz="1400" dirty="0">
                        <a:solidFill>
                          <a:srgbClr val="0066FF"/>
                        </a:solidFill>
                      </a:endParaRPr>
                    </a:p>
                  </a:txBody>
                  <a:tcPr marL="68580" marR="68580" marT="34290" marB="34290">
                    <a:solidFill>
                      <a:schemeClr val="bg1"/>
                    </a:solidFill>
                  </a:tcPr>
                </a:tc>
                <a:extLst>
                  <a:ext uri="{0D108BD9-81ED-4DB2-BD59-A6C34878D82A}">
                    <a16:rowId xmlns:a16="http://schemas.microsoft.com/office/drawing/2014/main" val="10000"/>
                  </a:ext>
                </a:extLst>
              </a:tr>
            </a:tbl>
          </a:graphicData>
        </a:graphic>
      </p:graphicFrame>
      <p:graphicFrame>
        <p:nvGraphicFramePr>
          <p:cNvPr id="128" name="Table 127"/>
          <p:cNvGraphicFramePr>
            <a:graphicFrameLocks noGrp="1"/>
          </p:cNvGraphicFramePr>
          <p:nvPr/>
        </p:nvGraphicFramePr>
        <p:xfrm>
          <a:off x="5114433" y="1474641"/>
          <a:ext cx="2683568" cy="708660"/>
        </p:xfrm>
        <a:graphic>
          <a:graphicData uri="http://schemas.openxmlformats.org/drawingml/2006/table">
            <a:tbl>
              <a:tblPr firstRow="1" bandRow="1">
                <a:tableStyleId>{5C22544A-7EE6-4342-B048-85BDC9FD1C3A}</a:tableStyleId>
              </a:tblPr>
              <a:tblGrid>
                <a:gridCol w="2683568">
                  <a:extLst>
                    <a:ext uri="{9D8B030D-6E8A-4147-A177-3AD203B41FA5}">
                      <a16:colId xmlns:a16="http://schemas.microsoft.com/office/drawing/2014/main" val="20000"/>
                    </a:ext>
                  </a:extLst>
                </a:gridCol>
              </a:tblGrid>
              <a:tr h="685800">
                <a:tc>
                  <a:txBody>
                    <a:bodyPr/>
                    <a:lstStyle/>
                    <a:p>
                      <a:pPr algn="ctr"/>
                      <a:r>
                        <a:rPr lang="vi-VN" sz="1400" dirty="0">
                          <a:solidFill>
                            <a:srgbClr val="C00000"/>
                          </a:solidFill>
                        </a:rPr>
                        <a:t>ROAD MAP OF NURSING MANAGEMENT SYSTEM DEVELOPMENT</a:t>
                      </a:r>
                      <a:endParaRPr lang="en-US" sz="1400" dirty="0">
                        <a:solidFill>
                          <a:srgbClr val="C00000"/>
                        </a:solidFill>
                      </a:endParaRPr>
                    </a:p>
                  </a:txBody>
                  <a:tcPr marL="68580" marR="68580" marT="34290" marB="34290">
                    <a:solidFill>
                      <a:schemeClr val="bg1"/>
                    </a:solidFill>
                  </a:tcPr>
                </a:tc>
                <a:extLst>
                  <a:ext uri="{0D108BD9-81ED-4DB2-BD59-A6C34878D82A}">
                    <a16:rowId xmlns:a16="http://schemas.microsoft.com/office/drawing/2014/main" val="10000"/>
                  </a:ext>
                </a:extLst>
              </a:tr>
            </a:tbl>
          </a:graphicData>
        </a:graphic>
      </p:graphicFrame>
      <p:pic>
        <p:nvPicPr>
          <p:cNvPr id="130" name="Picture 2" descr="Communication, Mood and Meaning: Lines in Web De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155927" y="1466626"/>
            <a:ext cx="2512124" cy="39353"/>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ommunication, Mood and Meaning: Lines in Web De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208106" y="4552685"/>
            <a:ext cx="2512124" cy="39353"/>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Arrow Connector 131"/>
          <p:cNvCxnSpPr/>
          <p:nvPr/>
        </p:nvCxnSpPr>
        <p:spPr>
          <a:xfrm flipH="1">
            <a:off x="3102088" y="3928837"/>
            <a:ext cx="1" cy="1783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4561384" y="3921727"/>
            <a:ext cx="1" cy="1783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1642791" y="3945382"/>
            <a:ext cx="1" cy="17831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67031" y="2291936"/>
            <a:ext cx="1650614" cy="22260"/>
          </a:xfrm>
          <a:prstGeom prst="line">
            <a:avLst/>
          </a:prstGeom>
          <a:ln w="28575">
            <a:solidFill>
              <a:srgbClr val="FEC2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249678" y="2229128"/>
            <a:ext cx="1667968" cy="3546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5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ctr"/>
            <a:r>
              <a:rPr lang="vi-VN" altLang="en-US" sz="1500" b="1" dirty="0">
                <a:solidFill>
                  <a:srgbClr val="0066FF"/>
                </a:solidFill>
                <a:effectLst>
                  <a:outerShdw blurRad="38100" dist="38100" dir="2700000" algn="tl">
                    <a:srgbClr val="000000">
                      <a:alpha val="43137"/>
                    </a:srgbClr>
                  </a:outerShdw>
                </a:effectLst>
                <a:latin typeface="Arial" pitchFamily="34" charset="0"/>
                <a:cs typeface="Arial" pitchFamily="34" charset="0"/>
              </a:rPr>
              <a:t>Nursing office</a:t>
            </a:r>
            <a:endParaRPr lang="en-US" sz="1500" dirty="0">
              <a:solidFill>
                <a:srgbClr val="0066FF"/>
              </a:solidFill>
            </a:endParaRPr>
          </a:p>
        </p:txBody>
      </p:sp>
      <p:pic>
        <p:nvPicPr>
          <p:cNvPr id="1028" name="Picture 4" descr="STOP!!! Don't Change Fire Prevention to Community Risk Reduction -  VirtualCr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56" y="4732317"/>
            <a:ext cx="1354188" cy="84963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984375" y="4776259"/>
            <a:ext cx="7159625" cy="923330"/>
          </a:xfrm>
          <a:prstGeom prst="rect">
            <a:avLst/>
          </a:prstGeom>
          <a:solidFill>
            <a:schemeClr val="accent5">
              <a:lumMod val="60000"/>
              <a:lumOff val="40000"/>
            </a:schemeClr>
          </a:solidFill>
          <a:scene3d>
            <a:camera prst="obliqueTopRight"/>
            <a:lightRig rig="threePt" dir="t"/>
          </a:scene3d>
        </p:spPr>
        <p:txBody>
          <a:bodyPr wrap="square" rtlCol="0">
            <a:spAutoFit/>
          </a:bodyPr>
          <a:lstStyle/>
          <a:p>
            <a:pPr marL="257175" indent="-257175">
              <a:buFont typeface="Wingdings" pitchFamily="2" charset="2"/>
              <a:buChar char="q"/>
            </a:pP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Reconsider to the policy to merging nursing office in specialized hospitals and distric hospitals</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buFont typeface="Wingdings" pitchFamily="2" charset="2"/>
              <a:buChar char="q"/>
            </a:pP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Empower Nurse Managers  in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co-ordination nursing care </a:t>
            </a: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AutoShape 2" descr="Ngôi Sao Vàng - Home | Facebook"/>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5-Point Star 2"/>
          <p:cNvSpPr/>
          <p:nvPr/>
        </p:nvSpPr>
        <p:spPr>
          <a:xfrm>
            <a:off x="2128832" y="3737164"/>
            <a:ext cx="120846" cy="11984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5-Point Star 33"/>
          <p:cNvSpPr/>
          <p:nvPr/>
        </p:nvSpPr>
        <p:spPr>
          <a:xfrm>
            <a:off x="2243879" y="3743995"/>
            <a:ext cx="120846" cy="11984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0" name="Table 39">
            <a:extLst>
              <a:ext uri="{FF2B5EF4-FFF2-40B4-BE49-F238E27FC236}">
                <a16:creationId xmlns:a16="http://schemas.microsoft.com/office/drawing/2014/main" id="{3A016374-4E57-4415-9155-894D3455566A}"/>
              </a:ext>
            </a:extLst>
          </p:cNvPr>
          <p:cNvGraphicFramePr>
            <a:graphicFrameLocks noGrp="1"/>
          </p:cNvGraphicFramePr>
          <p:nvPr/>
        </p:nvGraphicFramePr>
        <p:xfrm>
          <a:off x="198120" y="5648325"/>
          <a:ext cx="3444241" cy="252704"/>
        </p:xfrm>
        <a:graphic>
          <a:graphicData uri="http://schemas.openxmlformats.org/drawingml/2006/table">
            <a:tbl>
              <a:tblPr firstRow="1" bandRow="1">
                <a:tableStyleId>{5C22544A-7EE6-4342-B048-85BDC9FD1C3A}</a:tableStyleId>
              </a:tblPr>
              <a:tblGrid>
                <a:gridCol w="3243752">
                  <a:extLst>
                    <a:ext uri="{9D8B030D-6E8A-4147-A177-3AD203B41FA5}">
                      <a16:colId xmlns:a16="http://schemas.microsoft.com/office/drawing/2014/main" val="20000"/>
                    </a:ext>
                  </a:extLst>
                </a:gridCol>
                <a:gridCol w="200489">
                  <a:extLst>
                    <a:ext uri="{9D8B030D-6E8A-4147-A177-3AD203B41FA5}">
                      <a16:colId xmlns:a16="http://schemas.microsoft.com/office/drawing/2014/main" val="20001"/>
                    </a:ext>
                  </a:extLst>
                </a:gridCol>
              </a:tblGrid>
              <a:tr h="252704">
                <a:tc>
                  <a:txBody>
                    <a:bodyPr/>
                    <a:lstStyle/>
                    <a:p>
                      <a:r>
                        <a:rPr lang="vi-VN" sz="1100" dirty="0">
                          <a:solidFill>
                            <a:srgbClr val="FF0000"/>
                          </a:solidFill>
                          <a:latin typeface="Times New Roman" panose="02020603050405020304" pitchFamily="18" charset="0"/>
                          <a:cs typeface="Times New Roman" panose="02020603050405020304" pitchFamily="18" charset="0"/>
                        </a:rPr>
                        <a:t>ĐDT KHOA = </a:t>
                      </a:r>
                      <a:r>
                        <a:rPr lang="vi-VN" sz="1100" dirty="0">
                          <a:solidFill>
                            <a:schemeClr val="accent1"/>
                          </a:solidFill>
                          <a:latin typeface="Times New Roman" panose="02020603050405020304" pitchFamily="18" charset="0"/>
                          <a:cs typeface="Times New Roman" panose="02020603050405020304" pitchFamily="18" charset="0"/>
                        </a:rPr>
                        <a:t>WARD NURSE MANAGEMENT</a:t>
                      </a:r>
                      <a:endParaRPr lang="en-US" sz="1100" dirty="0">
                        <a:solidFill>
                          <a:schemeClr val="accent1"/>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tc>
                  <a:txBody>
                    <a:bodyPr/>
                    <a:lstStyle/>
                    <a:p>
                      <a:endParaRPr lang="en-US" sz="1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0"/>
                  </a:ext>
                </a:extLst>
              </a:tr>
            </a:tbl>
          </a:graphicData>
        </a:graphic>
      </p:graphicFrame>
      <p:sp>
        <p:nvSpPr>
          <p:cNvPr id="6" name="Arrow: Right 5">
            <a:extLst>
              <a:ext uri="{FF2B5EF4-FFF2-40B4-BE49-F238E27FC236}">
                <a16:creationId xmlns:a16="http://schemas.microsoft.com/office/drawing/2014/main" id="{8E9FDDC4-87B9-494C-BDAE-08DDE96889DA}"/>
              </a:ext>
            </a:extLst>
          </p:cNvPr>
          <p:cNvSpPr/>
          <p:nvPr/>
        </p:nvSpPr>
        <p:spPr>
          <a:xfrm>
            <a:off x="3990560" y="2314196"/>
            <a:ext cx="1217546" cy="93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4D18C587-C065-43CA-80C1-42C81C6985FF}"/>
              </a:ext>
            </a:extLst>
          </p:cNvPr>
          <p:cNvSpPr/>
          <p:nvPr/>
        </p:nvSpPr>
        <p:spPr>
          <a:xfrm>
            <a:off x="4494088" y="2837718"/>
            <a:ext cx="722217" cy="66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9C39AFC1-88DC-44E1-91D4-C549991D98E3}"/>
              </a:ext>
            </a:extLst>
          </p:cNvPr>
          <p:cNvSpPr/>
          <p:nvPr/>
        </p:nvSpPr>
        <p:spPr>
          <a:xfrm>
            <a:off x="5262716" y="3529336"/>
            <a:ext cx="315833" cy="67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93BB2317-E92B-46A2-8BE3-004F70167E03}"/>
              </a:ext>
            </a:extLst>
          </p:cNvPr>
          <p:cNvSpPr/>
          <p:nvPr/>
        </p:nvSpPr>
        <p:spPr>
          <a:xfrm>
            <a:off x="5283458" y="4338278"/>
            <a:ext cx="315833" cy="67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2653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98"/>
                                        </p:tgtEl>
                                        <p:attrNameLst>
                                          <p:attrName>style.visibility</p:attrName>
                                        </p:attrNameLst>
                                      </p:cBhvr>
                                      <p:to>
                                        <p:strVal val="visible"/>
                                      </p:to>
                                    </p:set>
                                    <p:anim calcmode="lin" valueType="num">
                                      <p:cBhvr additive="base">
                                        <p:cTn id="11" dur="500" fill="hold"/>
                                        <p:tgtEl>
                                          <p:spTgt spid="7198"/>
                                        </p:tgtEl>
                                        <p:attrNameLst>
                                          <p:attrName>ppt_x</p:attrName>
                                        </p:attrNameLst>
                                      </p:cBhvr>
                                      <p:tavLst>
                                        <p:tav tm="0">
                                          <p:val>
                                            <p:strVal val="#ppt_x"/>
                                          </p:val>
                                        </p:tav>
                                        <p:tav tm="100000">
                                          <p:val>
                                            <p:strVal val="#ppt_x"/>
                                          </p:val>
                                        </p:tav>
                                      </p:tavLst>
                                    </p:anim>
                                    <p:anim calcmode="lin" valueType="num">
                                      <p:cBhvr additive="base">
                                        <p:cTn id="12" dur="500" fill="hold"/>
                                        <p:tgtEl>
                                          <p:spTgt spid="719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additive="base">
                                        <p:cTn id="15" dur="500" fill="hold"/>
                                        <p:tgtEl>
                                          <p:spTgt spid="131"/>
                                        </p:tgtEl>
                                        <p:attrNameLst>
                                          <p:attrName>ppt_x</p:attrName>
                                        </p:attrNameLst>
                                      </p:cBhvr>
                                      <p:tavLst>
                                        <p:tav tm="0">
                                          <p:val>
                                            <p:strVal val="#ppt_x"/>
                                          </p:val>
                                        </p:tav>
                                        <p:tav tm="100000">
                                          <p:val>
                                            <p:strVal val="#ppt_x"/>
                                          </p:val>
                                        </p:tav>
                                      </p:tavLst>
                                    </p:anim>
                                    <p:anim calcmode="lin" valueType="num">
                                      <p:cBhvr additive="base">
                                        <p:cTn id="1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ppt_x"/>
                                          </p:val>
                                        </p:tav>
                                        <p:tav tm="100000">
                                          <p:val>
                                            <p:strVal val="#ppt_x"/>
                                          </p:val>
                                        </p:tav>
                                      </p:tavLst>
                                    </p:anim>
                                    <p:anim calcmode="lin" valueType="num">
                                      <p:cBhvr additive="base">
                                        <p:cTn id="22" dur="500" fill="hold"/>
                                        <p:tgtEl>
                                          <p:spTgt spid="6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anim calcmode="lin" valueType="num">
                                      <p:cBhvr additive="base">
                                        <p:cTn id="33" dur="500" fill="hold"/>
                                        <p:tgtEl>
                                          <p:spTgt spid="134"/>
                                        </p:tgtEl>
                                        <p:attrNameLst>
                                          <p:attrName>ppt_x</p:attrName>
                                        </p:attrNameLst>
                                      </p:cBhvr>
                                      <p:tavLst>
                                        <p:tav tm="0">
                                          <p:val>
                                            <p:strVal val="#ppt_x"/>
                                          </p:val>
                                        </p:tav>
                                        <p:tav tm="100000">
                                          <p:val>
                                            <p:strVal val="#ppt_x"/>
                                          </p:val>
                                        </p:tav>
                                      </p:tavLst>
                                    </p:anim>
                                    <p:anim calcmode="lin" valueType="num">
                                      <p:cBhvr additive="base">
                                        <p:cTn id="34" dur="500" fill="hold"/>
                                        <p:tgtEl>
                                          <p:spTgt spid="13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2"/>
                                        </p:tgtEl>
                                        <p:attrNameLst>
                                          <p:attrName>style.visibility</p:attrName>
                                        </p:attrNameLst>
                                      </p:cBhvr>
                                      <p:to>
                                        <p:strVal val="visible"/>
                                      </p:to>
                                    </p:set>
                                    <p:anim calcmode="lin" valueType="num">
                                      <p:cBhvr additive="base">
                                        <p:cTn id="37" dur="500" fill="hold"/>
                                        <p:tgtEl>
                                          <p:spTgt spid="132"/>
                                        </p:tgtEl>
                                        <p:attrNameLst>
                                          <p:attrName>ppt_x</p:attrName>
                                        </p:attrNameLst>
                                      </p:cBhvr>
                                      <p:tavLst>
                                        <p:tav tm="0">
                                          <p:val>
                                            <p:strVal val="#ppt_x"/>
                                          </p:val>
                                        </p:tav>
                                        <p:tav tm="100000">
                                          <p:val>
                                            <p:strVal val="#ppt_x"/>
                                          </p:val>
                                        </p:tav>
                                      </p:tavLst>
                                    </p:anim>
                                    <p:anim calcmode="lin" valueType="num">
                                      <p:cBhvr additive="base">
                                        <p:cTn id="38" dur="500" fill="hold"/>
                                        <p:tgtEl>
                                          <p:spTgt spid="13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500" fill="hold"/>
                                        <p:tgtEl>
                                          <p:spTgt spid="133"/>
                                        </p:tgtEl>
                                        <p:attrNameLst>
                                          <p:attrName>ppt_x</p:attrName>
                                        </p:attrNameLst>
                                      </p:cBhvr>
                                      <p:tavLst>
                                        <p:tav tm="0">
                                          <p:val>
                                            <p:strVal val="#ppt_x"/>
                                          </p:val>
                                        </p:tav>
                                        <p:tav tm="100000">
                                          <p:val>
                                            <p:strVal val="#ppt_x"/>
                                          </p:val>
                                        </p:tav>
                                      </p:tavLst>
                                    </p:anim>
                                    <p:anim calcmode="lin" valueType="num">
                                      <p:cBhvr additive="base">
                                        <p:cTn id="42" dur="500" fill="hold"/>
                                        <p:tgtEl>
                                          <p:spTgt spid="1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197"/>
                                        </p:tgtEl>
                                        <p:attrNameLst>
                                          <p:attrName>style.visibility</p:attrName>
                                        </p:attrNameLst>
                                      </p:cBhvr>
                                      <p:to>
                                        <p:strVal val="visible"/>
                                      </p:to>
                                    </p:set>
                                    <p:anim calcmode="lin" valueType="num">
                                      <p:cBhvr additive="base">
                                        <p:cTn id="45" dur="500" fill="hold"/>
                                        <p:tgtEl>
                                          <p:spTgt spid="7197"/>
                                        </p:tgtEl>
                                        <p:attrNameLst>
                                          <p:attrName>ppt_x</p:attrName>
                                        </p:attrNameLst>
                                      </p:cBhvr>
                                      <p:tavLst>
                                        <p:tav tm="0">
                                          <p:val>
                                            <p:strVal val="#ppt_x"/>
                                          </p:val>
                                        </p:tav>
                                        <p:tav tm="100000">
                                          <p:val>
                                            <p:strVal val="#ppt_x"/>
                                          </p:val>
                                        </p:tav>
                                      </p:tavLst>
                                    </p:anim>
                                    <p:anim calcmode="lin" valueType="num">
                                      <p:cBhvr additive="base">
                                        <p:cTn id="46" dur="500" fill="hold"/>
                                        <p:tgtEl>
                                          <p:spTgt spid="719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95"/>
                                        </p:tgtEl>
                                        <p:attrNameLst>
                                          <p:attrName>style.visibility</p:attrName>
                                        </p:attrNameLst>
                                      </p:cBhvr>
                                      <p:to>
                                        <p:strVal val="visible"/>
                                      </p:to>
                                    </p:set>
                                    <p:anim calcmode="lin" valueType="num">
                                      <p:cBhvr additive="base">
                                        <p:cTn id="59" dur="500" fill="hold"/>
                                        <p:tgtEl>
                                          <p:spTgt spid="7195"/>
                                        </p:tgtEl>
                                        <p:attrNameLst>
                                          <p:attrName>ppt_x</p:attrName>
                                        </p:attrNameLst>
                                      </p:cBhvr>
                                      <p:tavLst>
                                        <p:tav tm="0">
                                          <p:val>
                                            <p:strVal val="#ppt_x"/>
                                          </p:val>
                                        </p:tav>
                                        <p:tav tm="100000">
                                          <p:val>
                                            <p:strVal val="#ppt_x"/>
                                          </p:val>
                                        </p:tav>
                                      </p:tavLst>
                                    </p:anim>
                                    <p:anim calcmode="lin" valueType="num">
                                      <p:cBhvr additive="base">
                                        <p:cTn id="60" dur="500" fill="hold"/>
                                        <p:tgtEl>
                                          <p:spTgt spid="719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ppt_x"/>
                                          </p:val>
                                        </p:tav>
                                        <p:tav tm="100000">
                                          <p:val>
                                            <p:strVal val="#ppt_x"/>
                                          </p:val>
                                        </p:tav>
                                      </p:tavLst>
                                    </p:anim>
                                    <p:anim calcmode="lin" valueType="num">
                                      <p:cBhvr additive="base">
                                        <p:cTn id="66" dur="500" fill="hold"/>
                                        <p:tgtEl>
                                          <p:spTgt spid="7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fill="hold"/>
                                        <p:tgtEl>
                                          <p:spTgt spid="59"/>
                                        </p:tgtEl>
                                        <p:attrNameLst>
                                          <p:attrName>ppt_x</p:attrName>
                                        </p:attrNameLst>
                                      </p:cBhvr>
                                      <p:tavLst>
                                        <p:tav tm="0">
                                          <p:val>
                                            <p:strVal val="#ppt_x"/>
                                          </p:val>
                                        </p:tav>
                                        <p:tav tm="100000">
                                          <p:val>
                                            <p:strVal val="#ppt_x"/>
                                          </p:val>
                                        </p:tav>
                                      </p:tavLst>
                                    </p:anim>
                                    <p:anim calcmode="lin" valueType="num">
                                      <p:cBhvr additive="base">
                                        <p:cTn id="70" dur="500" fill="hold"/>
                                        <p:tgtEl>
                                          <p:spTgt spid="5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ppt_x"/>
                                          </p:val>
                                        </p:tav>
                                        <p:tav tm="100000">
                                          <p:val>
                                            <p:strVal val="#ppt_x"/>
                                          </p:val>
                                        </p:tav>
                                      </p:tavLst>
                                    </p:anim>
                                    <p:anim calcmode="lin" valueType="num">
                                      <p:cBhvr additive="base">
                                        <p:cTn id="74" dur="500" fill="hold"/>
                                        <p:tgtEl>
                                          <p:spTgt spid="6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ppt_x"/>
                                          </p:val>
                                        </p:tav>
                                        <p:tav tm="100000">
                                          <p:val>
                                            <p:strVal val="#ppt_x"/>
                                          </p:val>
                                        </p:tav>
                                      </p:tavLst>
                                    </p:anim>
                                    <p:anim calcmode="lin" valueType="num">
                                      <p:cBhvr additive="base">
                                        <p:cTn id="78" dur="500" fill="hold"/>
                                        <p:tgtEl>
                                          <p:spTgt spid="6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196"/>
                                        </p:tgtEl>
                                        <p:attrNameLst>
                                          <p:attrName>style.visibility</p:attrName>
                                        </p:attrNameLst>
                                      </p:cBhvr>
                                      <p:to>
                                        <p:strVal val="visible"/>
                                      </p:to>
                                    </p:set>
                                    <p:anim calcmode="lin" valueType="num">
                                      <p:cBhvr additive="base">
                                        <p:cTn id="81" dur="500" fill="hold"/>
                                        <p:tgtEl>
                                          <p:spTgt spid="7196"/>
                                        </p:tgtEl>
                                        <p:attrNameLst>
                                          <p:attrName>ppt_x</p:attrName>
                                        </p:attrNameLst>
                                      </p:cBhvr>
                                      <p:tavLst>
                                        <p:tav tm="0">
                                          <p:val>
                                            <p:strVal val="#ppt_x"/>
                                          </p:val>
                                        </p:tav>
                                        <p:tav tm="100000">
                                          <p:val>
                                            <p:strVal val="#ppt_x"/>
                                          </p:val>
                                        </p:tav>
                                      </p:tavLst>
                                    </p:anim>
                                    <p:anim calcmode="lin" valueType="num">
                                      <p:cBhvr additive="base">
                                        <p:cTn id="82" dur="500" fill="hold"/>
                                        <p:tgtEl>
                                          <p:spTgt spid="719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028"/>
                                        </p:tgtEl>
                                        <p:attrNameLst>
                                          <p:attrName>style.visibility</p:attrName>
                                        </p:attrNameLst>
                                      </p:cBhvr>
                                      <p:to>
                                        <p:strVal val="visible"/>
                                      </p:to>
                                    </p:set>
                                    <p:anim calcmode="lin" valueType="num">
                                      <p:cBhvr additive="base">
                                        <p:cTn id="87" dur="500" fill="hold"/>
                                        <p:tgtEl>
                                          <p:spTgt spid="1028"/>
                                        </p:tgtEl>
                                        <p:attrNameLst>
                                          <p:attrName>ppt_x</p:attrName>
                                        </p:attrNameLst>
                                      </p:cBhvr>
                                      <p:tavLst>
                                        <p:tav tm="0">
                                          <p:val>
                                            <p:strVal val="#ppt_x"/>
                                          </p:val>
                                        </p:tav>
                                        <p:tav tm="100000">
                                          <p:val>
                                            <p:strVal val="#ppt_x"/>
                                          </p:val>
                                        </p:tav>
                                      </p:tavLst>
                                    </p:anim>
                                    <p:anim calcmode="lin" valueType="num">
                                      <p:cBhvr additive="base">
                                        <p:cTn id="88" dur="500" fill="hold"/>
                                        <p:tgtEl>
                                          <p:spTgt spid="102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4" grpId="0" animBg="1"/>
      <p:bldP spid="36"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Users\admin\Downloads\20161130_164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511" y="801782"/>
            <a:ext cx="2489752" cy="3245930"/>
          </a:xfrm>
          <a:prstGeom prst="rect">
            <a:avLst/>
          </a:prstGeom>
          <a:noFill/>
          <a:ln>
            <a:noFill/>
          </a:ln>
          <a:scene3d>
            <a:camera prst="perspective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7475" y="4243383"/>
            <a:ext cx="8909050" cy="1374735"/>
          </a:xfrm>
          <a:prstGeom prst="rect">
            <a:avLst/>
          </a:prstGeom>
          <a:blipFill>
            <a:blip r:embed="rId4"/>
            <a:tile tx="0" ty="0" sx="100000" sy="100000" flip="none" algn="tl"/>
          </a:blipFill>
        </p:spPr>
        <p:txBody>
          <a:bodyPr wrap="square">
            <a:spAutoFit/>
          </a:bodyPr>
          <a:lstStyle/>
          <a:p>
            <a:pPr marL="257175" indent="-257175" algn="just">
              <a:lnSpc>
                <a:spcPts val="2500"/>
              </a:lnSpc>
              <a:buFont typeface="Wingdings" pitchFamily="2" charset="2"/>
              <a:buChar char="q"/>
              <a:defRPr/>
            </a:pP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 reasonable construction of nursing service price on bed day</a:t>
            </a:r>
          </a:p>
          <a:p>
            <a:pPr marL="257175" indent="-257175" algn="just">
              <a:lnSpc>
                <a:spcPts val="2500"/>
              </a:lnSpc>
              <a:buFont typeface="Wingdings" pitchFamily="2" charset="2"/>
              <a:buChar char="q"/>
              <a:defRPr/>
            </a:pP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 mechanism to pay for nursing service provided to patients to allow hospitals to recruit more nurses to give comprehensive care to patients. </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2773" name="Picture 9"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20" y="934721"/>
            <a:ext cx="2593340" cy="3112992"/>
          </a:xfrm>
          <a:prstGeom prst="rect">
            <a:avLst/>
          </a:prstGeom>
          <a:noFill/>
          <a:ln>
            <a:noFill/>
          </a:ln>
          <a:scene3d>
            <a:camera prst="perspective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Nurses Called to Stand Up for Mandated Nurse-to-Patient Ratio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749" y="685773"/>
            <a:ext cx="2736131" cy="355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A4E93F98-D5B5-45AB-B2B4-F11D641EDF1C}"/>
              </a:ext>
            </a:extLst>
          </p:cNvPr>
          <p:cNvSpPr>
            <a:spLocks noChangeArrowheads="1"/>
          </p:cNvSpPr>
          <p:nvPr/>
        </p:nvSpPr>
        <p:spPr bwMode="auto">
          <a:xfrm>
            <a:off x="163830" y="297890"/>
            <a:ext cx="8816340"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1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2. CONSTRUCT REASONABLE NURSING SERVICE PRICE ON BED DAY</a:t>
            </a:r>
            <a:r>
              <a:rPr lang="en-US" altLang="en-US" sz="2100" dirty="0">
                <a:solidFill>
                  <a:schemeClr val="accent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065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図 1"/>
          <p:cNvPicPr>
            <a:picLocks noChangeAspect="1"/>
          </p:cNvPicPr>
          <p:nvPr/>
        </p:nvPicPr>
        <p:blipFill>
          <a:blip r:embed="rId3"/>
          <a:srcRect/>
          <a:stretch>
            <a:fillRect/>
          </a:stretch>
        </p:blipFill>
        <p:spPr bwMode="auto">
          <a:xfrm>
            <a:off x="2596599" y="1123298"/>
            <a:ext cx="1392241" cy="1855776"/>
          </a:xfrm>
          <a:prstGeom prst="rect">
            <a:avLst/>
          </a:prstGeom>
          <a:noFill/>
          <a:ln w="9525">
            <a:solidFill>
              <a:schemeClr val="accent2"/>
            </a:solidFill>
            <a:miter lim="800000"/>
            <a:headEnd/>
            <a:tailEnd/>
          </a:ln>
          <a:effectLst>
            <a:outerShdw blurRad="44450" dist="27940" dir="5400000" algn="ctr">
              <a:srgbClr val="000000">
                <a:alpha val="32000"/>
              </a:srgbClr>
            </a:outerShdw>
          </a:effectLst>
          <a:scene3d>
            <a:camera prst="isometricLeftDown"/>
            <a:lightRig rig="balanced" dir="t">
              <a:rot lat="0" lon="0" rev="8700000"/>
            </a:lightRig>
          </a:scene3d>
          <a:sp3d>
            <a:bevelT w="190500" h="38100"/>
          </a:sp3d>
        </p:spPr>
      </p:pic>
      <p:pic>
        <p:nvPicPr>
          <p:cNvPr id="10" name="図 2"/>
          <p:cNvPicPr>
            <a:picLocks noChangeAspect="1"/>
          </p:cNvPicPr>
          <p:nvPr/>
        </p:nvPicPr>
        <p:blipFill>
          <a:blip r:embed="rId4"/>
          <a:srcRect/>
          <a:stretch>
            <a:fillRect/>
          </a:stretch>
        </p:blipFill>
        <p:spPr bwMode="auto">
          <a:xfrm>
            <a:off x="1071287" y="1097235"/>
            <a:ext cx="1424678" cy="1871571"/>
          </a:xfrm>
          <a:prstGeom prst="rect">
            <a:avLst/>
          </a:prstGeom>
          <a:noFill/>
          <a:ln w="9525">
            <a:solidFill>
              <a:schemeClr val="accent2"/>
            </a:solidFill>
            <a:miter lim="800000"/>
            <a:headEnd/>
            <a:tailEnd/>
          </a:ln>
          <a:effectLst>
            <a:outerShdw blurRad="44450" dist="27940" dir="5400000" algn="ctr">
              <a:srgbClr val="000000">
                <a:alpha val="32000"/>
              </a:srgbClr>
            </a:outerShdw>
          </a:effectLst>
          <a:scene3d>
            <a:camera prst="isometricLeftDown"/>
            <a:lightRig rig="balanced" dir="t">
              <a:rot lat="0" lon="0" rev="8700000"/>
            </a:lightRig>
          </a:scene3d>
          <a:sp3d>
            <a:bevelT w="190500" h="38100"/>
          </a:sp3d>
        </p:spPr>
      </p:pic>
      <p:pic>
        <p:nvPicPr>
          <p:cNvPr id="12" name="図 9"/>
          <p:cNvPicPr>
            <a:picLocks noChangeAspect="1"/>
          </p:cNvPicPr>
          <p:nvPr/>
        </p:nvPicPr>
        <p:blipFill>
          <a:blip r:embed="rId5"/>
          <a:srcRect/>
          <a:stretch>
            <a:fillRect/>
          </a:stretch>
        </p:blipFill>
        <p:spPr bwMode="auto">
          <a:xfrm>
            <a:off x="3811658" y="1208463"/>
            <a:ext cx="1540166" cy="1785928"/>
          </a:xfrm>
          <a:prstGeom prst="rect">
            <a:avLst/>
          </a:prstGeom>
          <a:noFill/>
          <a:ln w="9525">
            <a:solidFill>
              <a:schemeClr val="accent2"/>
            </a:solidFill>
            <a:miter lim="800000"/>
            <a:headEnd/>
            <a:tailEnd/>
          </a:ln>
          <a:effectLst>
            <a:outerShdw blurRad="44450" dist="27940" dir="5400000" algn="ctr">
              <a:srgbClr val="000000">
                <a:alpha val="32000"/>
              </a:srgbClr>
            </a:outerShdw>
          </a:effectLst>
          <a:scene3d>
            <a:camera prst="isometricLeftDown"/>
            <a:lightRig rig="balanced" dir="t">
              <a:rot lat="0" lon="0" rev="8700000"/>
            </a:lightRig>
          </a:scene3d>
          <a:sp3d>
            <a:bevelT w="190500" h="38100"/>
          </a:sp3d>
        </p:spPr>
      </p:pic>
      <p:pic>
        <p:nvPicPr>
          <p:cNvPr id="13" name="図 12"/>
          <p:cNvPicPr>
            <a:picLocks noChangeAspect="1"/>
          </p:cNvPicPr>
          <p:nvPr/>
        </p:nvPicPr>
        <p:blipFill>
          <a:blip r:embed="rId6"/>
          <a:srcRect/>
          <a:stretch>
            <a:fillRect/>
          </a:stretch>
        </p:blipFill>
        <p:spPr bwMode="auto">
          <a:xfrm>
            <a:off x="6561269" y="1096064"/>
            <a:ext cx="1562333" cy="1867691"/>
          </a:xfrm>
          <a:prstGeom prst="rect">
            <a:avLst/>
          </a:prstGeom>
          <a:noFill/>
          <a:ln w="9525">
            <a:solidFill>
              <a:schemeClr val="accent2"/>
            </a:solidFill>
            <a:miter lim="800000"/>
            <a:headEnd/>
            <a:tailEnd/>
          </a:ln>
          <a:effectLst>
            <a:outerShdw blurRad="44450" dist="27940" dir="5400000" algn="ctr">
              <a:srgbClr val="000000">
                <a:alpha val="32000"/>
              </a:srgbClr>
            </a:outerShdw>
          </a:effectLst>
          <a:scene3d>
            <a:camera prst="isometricLeftDown"/>
            <a:lightRig rig="balanced" dir="t">
              <a:rot lat="0" lon="0" rev="8700000"/>
            </a:lightRig>
          </a:scene3d>
          <a:sp3d>
            <a:bevelT w="190500" h="38100"/>
          </a:sp3d>
        </p:spPr>
      </p:pic>
      <p:pic>
        <p:nvPicPr>
          <p:cNvPr id="38920" name="図 20"/>
          <p:cNvPicPr>
            <a:picLocks noChangeAspect="1"/>
          </p:cNvPicPr>
          <p:nvPr/>
        </p:nvPicPr>
        <p:blipFill>
          <a:blip r:embed="rId7"/>
          <a:srcRect/>
          <a:stretch>
            <a:fillRect/>
          </a:stretch>
        </p:blipFill>
        <p:spPr bwMode="auto">
          <a:xfrm>
            <a:off x="5187882" y="1218731"/>
            <a:ext cx="1562333" cy="1775660"/>
          </a:xfrm>
          <a:prstGeom prst="rect">
            <a:avLst/>
          </a:prstGeom>
          <a:noFill/>
          <a:ln w="9525">
            <a:solidFill>
              <a:schemeClr val="accent2"/>
            </a:solidFill>
            <a:miter lim="800000"/>
            <a:headEnd/>
            <a:tailEnd/>
          </a:ln>
          <a:effectLst>
            <a:outerShdw blurRad="44450" dist="27940" dir="5400000" algn="ctr">
              <a:srgbClr val="000000">
                <a:alpha val="32000"/>
              </a:srgbClr>
            </a:outerShdw>
          </a:effectLst>
          <a:scene3d>
            <a:camera prst="isometricLeftDown"/>
            <a:lightRig rig="balanced" dir="t">
              <a:rot lat="0" lon="0" rev="8700000"/>
            </a:lightRig>
          </a:scene3d>
          <a:sp3d>
            <a:bevelT w="190500" h="38100"/>
          </a:sp3d>
        </p:spPr>
      </p:pic>
      <p:sp>
        <p:nvSpPr>
          <p:cNvPr id="2" name="Rounded Rectangle 1"/>
          <p:cNvSpPr/>
          <p:nvPr/>
        </p:nvSpPr>
        <p:spPr>
          <a:xfrm>
            <a:off x="1412053" y="2820164"/>
            <a:ext cx="550924" cy="287181"/>
          </a:xfrm>
          <a:prstGeom prst="roundRect">
            <a:avLst/>
          </a:prstGeom>
          <a:solidFill>
            <a:schemeClr val="bg1"/>
          </a:solidFill>
          <a:ln w="9525">
            <a:noFill/>
            <a:miter lim="800000"/>
            <a:headEnd/>
            <a:tailEnd/>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rgbClr val="0000FF"/>
                </a:solidFill>
              </a:rPr>
              <a:t>C1</a:t>
            </a:r>
          </a:p>
        </p:txBody>
      </p:sp>
      <p:sp>
        <p:nvSpPr>
          <p:cNvPr id="15" name="Rounded Rectangle 14"/>
          <p:cNvSpPr/>
          <p:nvPr/>
        </p:nvSpPr>
        <p:spPr>
          <a:xfrm>
            <a:off x="2785440" y="2850798"/>
            <a:ext cx="457200" cy="287181"/>
          </a:xfrm>
          <a:prstGeom prst="roundRect">
            <a:avLst/>
          </a:prstGeom>
          <a:noFill/>
          <a:ln w="9525">
            <a:noFill/>
            <a:miter lim="800000"/>
            <a:headEnd/>
            <a:tailEnd/>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rgbClr val="0000FF"/>
                </a:solidFill>
              </a:rPr>
              <a:t>C2</a:t>
            </a:r>
          </a:p>
        </p:txBody>
      </p:sp>
      <p:sp>
        <p:nvSpPr>
          <p:cNvPr id="16" name="Rounded Rectangle 15"/>
          <p:cNvSpPr/>
          <p:nvPr/>
        </p:nvSpPr>
        <p:spPr>
          <a:xfrm>
            <a:off x="4116134" y="2856787"/>
            <a:ext cx="457200" cy="327710"/>
          </a:xfrm>
          <a:prstGeom prst="roundRect">
            <a:avLst/>
          </a:prstGeom>
          <a:noFill/>
          <a:ln w="9525">
            <a:noFill/>
            <a:miter lim="800000"/>
            <a:headEnd/>
            <a:tailEnd/>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rgbClr val="0000FF"/>
                </a:solidFill>
              </a:rPr>
              <a:t>C3</a:t>
            </a:r>
          </a:p>
        </p:txBody>
      </p:sp>
      <p:sp>
        <p:nvSpPr>
          <p:cNvPr id="17" name="Rounded Rectangle 16"/>
          <p:cNvSpPr/>
          <p:nvPr/>
        </p:nvSpPr>
        <p:spPr>
          <a:xfrm>
            <a:off x="5539859" y="2850799"/>
            <a:ext cx="457200" cy="365150"/>
          </a:xfrm>
          <a:prstGeom prst="roundRect">
            <a:avLst/>
          </a:prstGeom>
          <a:noFill/>
          <a:ln w="9525">
            <a:noFill/>
            <a:miter lim="800000"/>
            <a:headEnd/>
            <a:tailEnd/>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rgbClr val="0000FF"/>
                </a:solidFill>
              </a:rPr>
              <a:t>C4</a:t>
            </a:r>
          </a:p>
        </p:txBody>
      </p:sp>
      <p:sp>
        <p:nvSpPr>
          <p:cNvPr id="18" name="Rounded Rectangle 17"/>
          <p:cNvSpPr/>
          <p:nvPr/>
        </p:nvSpPr>
        <p:spPr>
          <a:xfrm>
            <a:off x="6794955" y="2850798"/>
            <a:ext cx="473376" cy="287181"/>
          </a:xfrm>
          <a:prstGeom prst="roundRect">
            <a:avLst/>
          </a:prstGeom>
          <a:noFill/>
          <a:ln w="9525">
            <a:noFill/>
            <a:miter lim="800000"/>
            <a:headEnd/>
            <a:tailEnd/>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rgbClr val="0000FF"/>
                </a:solidFill>
              </a:rPr>
              <a:t>C5</a:t>
            </a:r>
          </a:p>
        </p:txBody>
      </p:sp>
      <p:sp>
        <p:nvSpPr>
          <p:cNvPr id="4" name="Rectangle 3"/>
          <p:cNvSpPr/>
          <p:nvPr/>
        </p:nvSpPr>
        <p:spPr>
          <a:xfrm>
            <a:off x="496684" y="4595823"/>
            <a:ext cx="8442959" cy="943785"/>
          </a:xfrm>
          <a:prstGeom prst="rect">
            <a:avLst/>
          </a:prstGeom>
          <a:blipFill>
            <a:blip r:embed="rId8"/>
            <a:tile tx="0" ty="0" sx="100000" sy="100000" flip="none" algn="tl"/>
          </a:blipFill>
        </p:spPr>
        <p:txBody>
          <a:bodyPr wrap="square">
            <a:spAutoFit/>
          </a:bodyPr>
          <a:lstStyle/>
          <a:p>
            <a:pPr algn="just">
              <a:lnSpc>
                <a:spcPts val="2250"/>
              </a:lnSpc>
            </a:pPr>
            <a:r>
              <a:rPr lang="en-US" sz="2100" i="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Key Message: </a:t>
            </a:r>
          </a:p>
          <a:p>
            <a:pPr algn="just">
              <a:lnSpc>
                <a:spcPts val="2250"/>
              </a:lnSpc>
            </a:pPr>
            <a:r>
              <a:rPr lang="en-US" sz="1350" i="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“NEED TO CONSTRUCT THE BED-DAY PAYMENT MECHANISM SO THAT THE PATIENTS CAN ENJOY THE BEST NURSING SERVICES</a:t>
            </a:r>
            <a:endParaRPr lang="en-US" sz="1350" i="1" dirty="0">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Rectangle 3">
            <a:extLst>
              <a:ext uri="{FF2B5EF4-FFF2-40B4-BE49-F238E27FC236}">
                <a16:creationId xmlns:a16="http://schemas.microsoft.com/office/drawing/2014/main" id="{F47930DC-5E2B-4CC9-8F24-C62A7A41DD2D}"/>
              </a:ext>
            </a:extLst>
          </p:cNvPr>
          <p:cNvSpPr>
            <a:spLocks noChangeArrowheads="1"/>
          </p:cNvSpPr>
          <p:nvPr/>
        </p:nvSpPr>
        <p:spPr bwMode="auto">
          <a:xfrm>
            <a:off x="163830" y="308050"/>
            <a:ext cx="8816340"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sz="21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2. CONSTRUCT REASONABLE NURSING SERVICE PRICE ON BED DAY</a:t>
            </a:r>
            <a:r>
              <a:rPr lang="en-US" altLang="en-US" sz="2100" dirty="0">
                <a:solidFill>
                  <a:schemeClr val="accent1"/>
                </a:solidFill>
                <a:latin typeface="Times New Roman" panose="02020603050405020304" pitchFamily="18" charset="0"/>
                <a:cs typeface="Times New Roman" panose="02020603050405020304" pitchFamily="18" charset="0"/>
              </a:rPr>
              <a:t> </a:t>
            </a:r>
          </a:p>
        </p:txBody>
      </p:sp>
      <p:sp>
        <p:nvSpPr>
          <p:cNvPr id="5" name="Rectangle 1">
            <a:extLst>
              <a:ext uri="{FF2B5EF4-FFF2-40B4-BE49-F238E27FC236}">
                <a16:creationId xmlns:a16="http://schemas.microsoft.com/office/drawing/2014/main" id="{F74F4EB6-27DF-4494-839B-D45378F185C7}"/>
              </a:ext>
            </a:extLst>
          </p:cNvPr>
          <p:cNvSpPr>
            <a:spLocks noChangeArrowheads="1"/>
          </p:cNvSpPr>
          <p:nvPr/>
        </p:nvSpPr>
        <p:spPr bwMode="auto">
          <a:xfrm>
            <a:off x="502342" y="3556321"/>
            <a:ext cx="8442960" cy="83099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57175" indent="-257175" defTabSz="685800" eaLnBrk="0" fontAlgn="base" hangingPunct="0">
              <a:spcBef>
                <a:spcPct val="0"/>
              </a:spcBef>
              <a:spcAft>
                <a:spcPct val="0"/>
              </a:spcAft>
              <a:buFont typeface="Wingdings" panose="05000000000000000000" pitchFamily="2" charset="2"/>
              <a:buChar char="v"/>
            </a:pPr>
            <a:r>
              <a:rPr lang="en-US" alt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Aging society and chronic disease patterns balance TREATMENT &amp; CARE. </a:t>
            </a:r>
          </a:p>
          <a:p>
            <a:pPr defTabSz="685800" eaLnBrk="0" fontAlgn="base" hangingPunct="0">
              <a:spcBef>
                <a:spcPct val="0"/>
              </a:spcBef>
              <a:spcAft>
                <a:spcPct val="0"/>
              </a:spcAft>
            </a:pPr>
            <a:r>
              <a:rPr lang="en-US" alt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 quality health system cannot rely solely on treatment.</a:t>
            </a:r>
          </a:p>
          <a:p>
            <a:pPr marL="257175" indent="-257175" defTabSz="685800" eaLnBrk="0" fontAlgn="base" hangingPunct="0">
              <a:spcBef>
                <a:spcPct val="0"/>
              </a:spcBef>
              <a:spcAft>
                <a:spcPct val="0"/>
              </a:spcAft>
              <a:buFont typeface="Wingdings" panose="05000000000000000000" pitchFamily="2" charset="2"/>
              <a:buChar char="v"/>
            </a:pPr>
            <a:r>
              <a:rPr lang="en-US" altLang="en-US"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In other countries: Fees for bed day are mainly paid for care services of nurses.</a:t>
            </a:r>
            <a:r>
              <a:rPr lang="en-US" alt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191441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1632201" y="449456"/>
            <a:ext cx="5915025" cy="352904"/>
          </a:xfrm>
        </p:spPr>
        <p:txBody>
          <a:bodyPr anchor="t">
            <a:noAutofit/>
          </a:bodyPr>
          <a:lstStyle/>
          <a:p>
            <a:pPr algn="ctr">
              <a:defRPr/>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SUMMARY</a:t>
            </a:r>
          </a:p>
        </p:txBody>
      </p:sp>
      <p:sp>
        <p:nvSpPr>
          <p:cNvPr id="2" name="Rectangle 1"/>
          <p:cNvSpPr/>
          <p:nvPr/>
        </p:nvSpPr>
        <p:spPr>
          <a:xfrm>
            <a:off x="201930" y="1148917"/>
            <a:ext cx="8846820" cy="923330"/>
          </a:xfrm>
          <a:prstGeom prst="rect">
            <a:avLst/>
          </a:prstGeom>
          <a:solidFill>
            <a:schemeClr val="accent5">
              <a:lumMod val="40000"/>
              <a:lumOff val="60000"/>
            </a:schemeClr>
          </a:solidFill>
        </p:spPr>
        <p:txBody>
          <a:bodyPr wrap="square">
            <a:spAutoFit/>
          </a:bodyPr>
          <a:lstStyle/>
          <a:p>
            <a:pPr eaLnBrk="0" hangingPunct="0">
              <a:defRPr/>
            </a:pPr>
            <a:r>
              <a:rPr lang="en-US" dirty="0">
                <a:solidFill>
                  <a:srgbClr val="FF0000"/>
                </a:solidFill>
                <a:latin typeface="Times New Roman" panose="02020603050405020304" pitchFamily="18" charset="0"/>
                <a:cs typeface="Times New Roman" panose="02020603050405020304" pitchFamily="18" charset="0"/>
              </a:rPr>
              <a:t>The VNA </a:t>
            </a:r>
            <a:r>
              <a:rPr lang="en-US"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has tried its level best to successfully mobilize many important institutions to pave the way for the development of nursing profession. In the coming time, </a:t>
            </a:r>
            <a:r>
              <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VNA </a:t>
            </a:r>
            <a:r>
              <a:rPr lang="en-US"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recommends the Government Management Agencies to pay further attentions to 4 following issues:</a:t>
            </a:r>
            <a:endParaRPr lang="en-US" i="1" dirty="0">
              <a:solidFill>
                <a:srgbClr val="0000CC"/>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92405" y="2740363"/>
            <a:ext cx="8759190" cy="2772554"/>
          </a:xfrm>
          <a:prstGeom prst="rect">
            <a:avLst/>
          </a:prstGeom>
          <a:solidFill>
            <a:schemeClr val="accent2">
              <a:lumMod val="20000"/>
              <a:lumOff val="80000"/>
            </a:schemeClr>
          </a:solidFill>
        </p:spPr>
        <p:txBody>
          <a:bodyPr wrap="square">
            <a:spAutoFit/>
          </a:bodyPr>
          <a:lstStyle/>
          <a:p>
            <a:pPr marL="257175" indent="-205740" eaLnBrk="0" hangingPunct="0">
              <a:lnSpc>
                <a:spcPts val="1875"/>
              </a:lnSpc>
              <a:buFont typeface="+mj-lt"/>
              <a:buAutoNum type="arabicPeriod"/>
              <a:defRPr/>
            </a:pPr>
            <a:r>
              <a:rPr lang="en-US" dirty="0">
                <a:solidFill>
                  <a:srgbClr val="000000"/>
                </a:solidFill>
                <a:latin typeface="Times New Roman" panose="02020603050405020304" pitchFamily="18" charset="0"/>
                <a:cs typeface="Times New Roman" panose="02020603050405020304" pitchFamily="18" charset="0"/>
              </a:rPr>
              <a:t>Increase nursing human resource to achieve the target: 25 nurses/10 populations in 2025;</a:t>
            </a:r>
          </a:p>
          <a:p>
            <a:pPr marL="257175" indent="-205740" eaLnBrk="0" hangingPunct="0">
              <a:lnSpc>
                <a:spcPts val="1875"/>
              </a:lnSpc>
              <a:buFont typeface="+mj-lt"/>
              <a:buAutoNum type="arabicPeriod"/>
              <a:defRPr/>
            </a:pPr>
            <a:endParaRPr lang="en-US" dirty="0">
              <a:solidFill>
                <a:srgbClr val="000000"/>
              </a:solidFill>
              <a:latin typeface="Times New Roman" panose="02020603050405020304" pitchFamily="18" charset="0"/>
              <a:cs typeface="Times New Roman" panose="02020603050405020304" pitchFamily="18" charset="0"/>
            </a:endParaRPr>
          </a:p>
          <a:p>
            <a:pPr marL="257175" indent="-205740" eaLnBrk="0" hangingPunct="0">
              <a:lnSpc>
                <a:spcPts val="1875"/>
              </a:lnSpc>
              <a:buFont typeface="+mj-lt"/>
              <a:buAutoNum type="arabicPeriod"/>
              <a:defRPr/>
            </a:pPr>
            <a:r>
              <a:rPr lang="en-US" dirty="0" err="1">
                <a:solidFill>
                  <a:srgbClr val="000000"/>
                </a:solidFill>
                <a:latin typeface="Times New Roman" panose="02020603050405020304" pitchFamily="18" charset="0"/>
                <a:cs typeface="Times New Roman" panose="02020603050405020304" pitchFamily="18" charset="0"/>
              </a:rPr>
              <a:t>Inact</a:t>
            </a:r>
            <a:r>
              <a:rPr lang="en-US" dirty="0">
                <a:solidFill>
                  <a:srgbClr val="000000"/>
                </a:solidFill>
                <a:latin typeface="Times New Roman" panose="02020603050405020304" pitchFamily="18" charset="0"/>
                <a:cs typeface="Times New Roman" panose="02020603050405020304" pitchFamily="18" charset="0"/>
              </a:rPr>
              <a:t> SOP corresponding to level of training of nurses; Add the FIRST degree to the nurse professional ladder. </a:t>
            </a:r>
          </a:p>
          <a:p>
            <a:pPr marL="257175" indent="-205740" eaLnBrk="0" hangingPunct="0">
              <a:lnSpc>
                <a:spcPts val="1875"/>
              </a:lnSpc>
              <a:buFont typeface="+mj-lt"/>
              <a:buAutoNum type="arabicPeriod"/>
              <a:defRPr/>
            </a:pPr>
            <a:endParaRPr lang="en-US" dirty="0">
              <a:solidFill>
                <a:srgbClr val="000000"/>
              </a:solidFill>
              <a:latin typeface="Times New Roman" panose="02020603050405020304" pitchFamily="18" charset="0"/>
              <a:cs typeface="Times New Roman" panose="02020603050405020304" pitchFamily="18" charset="0"/>
            </a:endParaRPr>
          </a:p>
          <a:p>
            <a:pPr marL="257175" indent="-205740" eaLnBrk="0" hangingPunct="0">
              <a:lnSpc>
                <a:spcPts val="1875"/>
              </a:lnSpc>
              <a:buFont typeface="+mj-lt"/>
              <a:buAutoNum type="arabicPeriod"/>
              <a:defRPr/>
            </a:pPr>
            <a:r>
              <a:rPr lang="en-US" dirty="0">
                <a:solidFill>
                  <a:srgbClr val="000000"/>
                </a:solidFill>
                <a:latin typeface="Times New Roman" panose="02020603050405020304" pitchFamily="18" charset="0"/>
                <a:cs typeface="Times New Roman" panose="02020603050405020304" pitchFamily="18" charset="0"/>
              </a:rPr>
              <a:t>Maintain the nursing management system and Empower nurse manager to co-ordinate nursing care activities as it is in private hospitals or in other countries.</a:t>
            </a:r>
          </a:p>
          <a:p>
            <a:pPr marL="257175" indent="-205740" eaLnBrk="0" hangingPunct="0">
              <a:lnSpc>
                <a:spcPts val="1875"/>
              </a:lnSpc>
              <a:buFont typeface="+mj-lt"/>
              <a:buAutoNum type="arabicPeriod"/>
              <a:defRPr/>
            </a:pPr>
            <a:endParaRPr lang="en-US" alt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05740" eaLnBrk="0" hangingPunct="0">
              <a:lnSpc>
                <a:spcPts val="1875"/>
              </a:lnSpc>
              <a:buFont typeface="+mj-lt"/>
              <a:buAutoNum type="arabicPeriod"/>
              <a:defRPr/>
            </a:pP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 mechanism to pay for nursing services in order to allow hospitals to recruit more nurses to give comprehensive care so that the patients receive the best quality of nursing care. </a:t>
            </a:r>
            <a:endParaRPr lang="en-US" dirty="0">
              <a:latin typeface="Times New Roman" panose="02020603050405020304" pitchFamily="18" charset="0"/>
              <a:cs typeface="Times New Roman" panose="02020603050405020304" pitchFamily="18" charset="0"/>
            </a:endParaRPr>
          </a:p>
        </p:txBody>
      </p:sp>
      <p:sp>
        <p:nvSpPr>
          <p:cNvPr id="3" name="Down Arrow 2"/>
          <p:cNvSpPr/>
          <p:nvPr/>
        </p:nvSpPr>
        <p:spPr>
          <a:xfrm>
            <a:off x="4393770" y="2139857"/>
            <a:ext cx="391886" cy="532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9306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ường Phổ thông Vùng Cao Việt Bắc - Lời cảm ơn của Ban tổ chức Lễ Kỷ niệ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1" y="981942"/>
            <a:ext cx="8305799" cy="432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58858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016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3538" y="1337310"/>
            <a:ext cx="6216926" cy="2194560"/>
          </a:xfrm>
        </p:spPr>
        <p:txBody>
          <a:bodyPr>
            <a:noAutofit/>
          </a:bodyPr>
          <a:lstStyle/>
          <a:p>
            <a:pPr>
              <a:spcBef>
                <a:spcPts val="0"/>
              </a:spcBef>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100" dirty="0">
                <a:solidFill>
                  <a:srgbClr val="FF0000"/>
                </a:solidFill>
                <a:effectLst>
                  <a:outerShdw blurRad="38100" dist="38100" dir="2700000" algn="tl">
                    <a:srgbClr val="000000">
                      <a:alpha val="43137"/>
                    </a:srgbClr>
                  </a:outerShdw>
                </a:effectLst>
                <a:latin typeface="Arial" pitchFamily="34" charset="0"/>
                <a:cs typeface="Arial" pitchFamily="34" charset="0"/>
              </a:rPr>
            </a:br>
            <a:br>
              <a:rPr lang="en-US" sz="2400"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br>
            <a:br>
              <a:rPr lang="en-US" sz="2400"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br>
            <a:br>
              <a:rPr lang="en-US" sz="1350" dirty="0">
                <a:latin typeface="Calibri" panose="020F0502020204030204" pitchFamily="34" charset="0"/>
                <a:ea typeface="PMingLiU" panose="02020500000000000000" pitchFamily="18" charset="-120"/>
                <a:cs typeface="Times New Roman" panose="02020603050405020304" pitchFamily="18" charset="0"/>
              </a:rPr>
            </a:br>
            <a:br>
              <a:rPr lang="en-US" sz="1350" kern="100" dirty="0">
                <a:latin typeface="Century" panose="02040604050505020304" pitchFamily="18" charset="0"/>
                <a:ea typeface="MS Mincho" panose="02020609040205080304" pitchFamily="49" charset="-128"/>
                <a:cs typeface="Times New Roman" panose="02020603050405020304" pitchFamily="18" charset="0"/>
              </a:rPr>
            </a:br>
            <a:r>
              <a:rPr lang="en-US" sz="1350"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sz="1350" kern="100" dirty="0">
                <a:latin typeface="Century" panose="02040604050505020304" pitchFamily="18" charset="0"/>
                <a:ea typeface="MS Mincho" panose="02020609040205080304" pitchFamily="49" charset="-128"/>
                <a:cs typeface="Times New Roman" panose="02020603050405020304" pitchFamily="18" charset="0"/>
              </a:rPr>
            </a:br>
            <a:r>
              <a:rPr lang="en-US" sz="1350"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sz="1350" kern="100" dirty="0">
                <a:latin typeface="Century" panose="02040604050505020304" pitchFamily="18" charset="0"/>
                <a:ea typeface="MS Mincho" panose="02020609040205080304" pitchFamily="49" charset="-128"/>
                <a:cs typeface="Times New Roman" panose="02020603050405020304" pitchFamily="18" charset="0"/>
              </a:rPr>
            </a:br>
            <a:endParaRPr lang="en-US" sz="1800" dirty="0">
              <a:solidFill>
                <a:srgbClr val="4107E3"/>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a:extLst>
              <a:ext uri="{FF2B5EF4-FFF2-40B4-BE49-F238E27FC236}">
                <a16:creationId xmlns:a16="http://schemas.microsoft.com/office/drawing/2014/main" id="{6F2F9EA0-6C8B-47AC-9E99-DF1CB6EB7FBE}"/>
              </a:ext>
            </a:extLst>
          </p:cNvPr>
          <p:cNvSpPr txBox="1"/>
          <p:nvPr/>
        </p:nvSpPr>
        <p:spPr>
          <a:xfrm>
            <a:off x="788670" y="5208061"/>
            <a:ext cx="8060690" cy="830997"/>
          </a:xfrm>
          <a:prstGeom prst="rect">
            <a:avLst/>
          </a:prstGeom>
          <a:noFill/>
        </p:spPr>
        <p:txBody>
          <a:bodyPr wrap="square">
            <a:spAutoFit/>
          </a:bodyPr>
          <a:lstStyle/>
          <a:p>
            <a:r>
              <a:rPr lang="en-US" sz="2400" i="1"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Pham Duc </a:t>
            </a:r>
            <a:r>
              <a:rPr lang="en-US" sz="2400" i="1" kern="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Muc</a:t>
            </a:r>
            <a:r>
              <a:rPr lang="en-US" sz="2400" i="1"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President of Vietnam Nurses Association </a:t>
            </a:r>
            <a:br>
              <a:rPr lang="en-US" sz="2400" kern="100" dirty="0">
                <a:latin typeface="Times New Roman" panose="02020603050405020304" pitchFamily="18" charset="0"/>
                <a:ea typeface="MS Mincho" panose="02020609040205080304" pitchFamily="49" charset="-128"/>
                <a:cs typeface="Times New Roman" panose="02020603050405020304" pitchFamily="18" charset="0"/>
              </a:rPr>
            </a:br>
            <a:r>
              <a:rPr lang="en-US" sz="2400" i="1" kern="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Tran Quang Huy, Vice President of Vietnam Nurses Association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527CEDC-2EFC-4D00-9DD4-29DCB0BC1D49}"/>
              </a:ext>
            </a:extLst>
          </p:cNvPr>
          <p:cNvSpPr txBox="1"/>
          <p:nvPr/>
        </p:nvSpPr>
        <p:spPr>
          <a:xfrm>
            <a:off x="788670" y="3429000"/>
            <a:ext cx="7566660" cy="1200329"/>
          </a:xfrm>
          <a:prstGeom prst="rect">
            <a:avLst/>
          </a:prstGeom>
          <a:noFill/>
        </p:spPr>
        <p:txBody>
          <a:bodyPr wrap="square">
            <a:spAutoFit/>
          </a:bodyPr>
          <a:lstStyle/>
          <a:p>
            <a:pPr algn="ctr"/>
            <a:r>
              <a:rPr lang="en-US" sz="24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ROLES OF VIETNAM NURSES ASSOCIATION IN POLICY ADVOCATING</a:t>
            </a:r>
          </a:p>
          <a:p>
            <a:pPr algn="ctr"/>
            <a:r>
              <a:rPr lang="en-US" sz="2400" b="1" i="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PAST SUCCESSES AND CURRENT CHALLENGES</a:t>
            </a:r>
            <a:endParaRPr lang="en-US" sz="2400" b="1" i="1" dirty="0">
              <a:solidFill>
                <a:srgbClr val="FF0000"/>
              </a:solidFill>
            </a:endParaRPr>
          </a:p>
        </p:txBody>
      </p:sp>
    </p:spTree>
    <p:extLst>
      <p:ext uri="{BB962C8B-B14F-4D97-AF65-F5344CB8AC3E}">
        <p14:creationId xmlns:p14="http://schemas.microsoft.com/office/powerpoint/2010/main" val="127501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47189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50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a:xfrm>
            <a:off x="600567" y="934909"/>
            <a:ext cx="7886700" cy="994172"/>
          </a:xfrm>
        </p:spPr>
        <p:txBody>
          <a:bodyPr>
            <a:normAutofit/>
          </a:bodyPr>
          <a:lstStyle/>
          <a:p>
            <a:pPr>
              <a:defRPr/>
            </a:pPr>
            <a:b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CONTENTS</a:t>
            </a:r>
          </a:p>
        </p:txBody>
      </p:sp>
      <p:sp>
        <p:nvSpPr>
          <p:cNvPr id="212019" name="AutoShape 51"/>
          <p:cNvSpPr>
            <a:spLocks noChangeArrowheads="1"/>
          </p:cNvSpPr>
          <p:nvPr/>
        </p:nvSpPr>
        <p:spPr bwMode="gray">
          <a:xfrm>
            <a:off x="1633092" y="3728513"/>
            <a:ext cx="4503254" cy="381000"/>
          </a:xfrm>
          <a:prstGeom prst="roundRect">
            <a:avLst>
              <a:gd name="adj" fmla="val 50000"/>
            </a:avLst>
          </a:prstGeom>
          <a:solidFill>
            <a:schemeClr val="accent2">
              <a:lumMod val="60000"/>
              <a:lumOff val="40000"/>
              <a:alpha val="50195"/>
            </a:schemeClr>
          </a:solidFill>
          <a:ln>
            <a:noFill/>
          </a:ln>
        </p:spPr>
        <p:txBody>
          <a:bodyPr wrap="none" anchor="ctr"/>
          <a:lstStyle/>
          <a:p>
            <a:pPr eaLnBrk="0" hangingPunct="0">
              <a:defRPr/>
            </a:pPr>
            <a:r>
              <a:rPr lang="en-US" sz="2400" b="1" dirty="0">
                <a:solidFill>
                  <a:srgbClr val="000000"/>
                </a:solidFill>
                <a:latin typeface="Times New Roman" panose="02020603050405020304" pitchFamily="18" charset="0"/>
                <a:cs typeface="Times New Roman" panose="02020603050405020304" pitchFamily="18" charset="0"/>
              </a:rPr>
              <a:t>Current challenges</a:t>
            </a:r>
          </a:p>
        </p:txBody>
      </p:sp>
      <p:sp>
        <p:nvSpPr>
          <p:cNvPr id="15365" name="AutoShape 53"/>
          <p:cNvSpPr>
            <a:spLocks noChangeArrowheads="1"/>
          </p:cNvSpPr>
          <p:nvPr/>
        </p:nvSpPr>
        <p:spPr bwMode="gray">
          <a:xfrm>
            <a:off x="783908" y="2289817"/>
            <a:ext cx="5143376" cy="381000"/>
          </a:xfrm>
          <a:prstGeom prst="roundRect">
            <a:avLst>
              <a:gd name="adj" fmla="val 50000"/>
            </a:avLst>
          </a:prstGeom>
          <a:solidFill>
            <a:schemeClr val="bg2">
              <a:lumMod val="75000"/>
              <a:alpha val="50195"/>
            </a:schemeClr>
          </a:solidFill>
          <a:ln>
            <a:noFill/>
          </a:ln>
        </p:spPr>
        <p:txBody>
          <a:bodyPr wrap="none" anchor="ctr"/>
          <a:lstStyle/>
          <a:p>
            <a:pPr eaLnBrk="0" hangingPunct="0">
              <a:defRPr/>
            </a:pPr>
            <a:r>
              <a:rPr lang="en-US" altLang="en-US" sz="2100" b="1" dirty="0">
                <a:solidFill>
                  <a:srgbClr val="000000"/>
                </a:solidFill>
                <a:latin typeface="Times New Roman" panose="02020603050405020304" pitchFamily="18" charset="0"/>
                <a:cs typeface="Times New Roman" panose="02020603050405020304" pitchFamily="18" charset="0"/>
              </a:rPr>
              <a:t>Context of Nursing Profession</a:t>
            </a:r>
            <a:r>
              <a:rPr lang="vi-VN" altLang="en-US" sz="2100" b="1" dirty="0">
                <a:solidFill>
                  <a:srgbClr val="000000"/>
                </a:solidFill>
                <a:latin typeface="Times New Roman" panose="02020603050405020304" pitchFamily="18" charset="0"/>
                <a:cs typeface="Times New Roman" panose="02020603050405020304" pitchFamily="18" charset="0"/>
              </a:rPr>
              <a:t> in Vietnam</a:t>
            </a:r>
            <a:r>
              <a:rPr lang="en-US" altLang="en-US" sz="2100" b="1" dirty="0">
                <a:solidFill>
                  <a:srgbClr val="000000"/>
                </a:solidFill>
                <a:latin typeface="Times New Roman" panose="02020603050405020304" pitchFamily="18" charset="0"/>
                <a:cs typeface="Times New Roman" panose="02020603050405020304" pitchFamily="18" charset="0"/>
              </a:rPr>
              <a:t> </a:t>
            </a:r>
            <a:endParaRPr lang="en-US" altLang="en-US" sz="2100" b="1" dirty="0">
              <a:latin typeface="Times New Roman" panose="02020603050405020304" pitchFamily="18" charset="0"/>
              <a:cs typeface="Times New Roman" panose="02020603050405020304" pitchFamily="18" charset="0"/>
            </a:endParaRPr>
          </a:p>
        </p:txBody>
      </p:sp>
      <p:grpSp>
        <p:nvGrpSpPr>
          <p:cNvPr id="15366" name="Group 61"/>
          <p:cNvGrpSpPr>
            <a:grpSpLocks/>
          </p:cNvGrpSpPr>
          <p:nvPr/>
        </p:nvGrpSpPr>
        <p:grpSpPr bwMode="auto">
          <a:xfrm>
            <a:off x="140970" y="2273539"/>
            <a:ext cx="487680" cy="421990"/>
            <a:chOff x="2078" y="1295"/>
            <a:chExt cx="1615" cy="2385"/>
          </a:xfrm>
        </p:grpSpPr>
        <p:sp>
          <p:nvSpPr>
            <p:cNvPr id="15389" name="Oval 6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altLang="en-US" sz="1350"/>
            </a:p>
          </p:txBody>
        </p:sp>
        <p:sp>
          <p:nvSpPr>
            <p:cNvPr id="15390" name="Oval 6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sz="1350"/>
            </a:p>
          </p:txBody>
        </p:sp>
        <p:sp>
          <p:nvSpPr>
            <p:cNvPr id="212032" name="Oval 64"/>
            <p:cNvSpPr>
              <a:spLocks noChangeArrowheads="1"/>
            </p:cNvSpPr>
            <p:nvPr/>
          </p:nvSpPr>
          <p:spPr bwMode="gray">
            <a:xfrm>
              <a:off x="2253" y="1295"/>
              <a:ext cx="860" cy="238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en-US" sz="1350" dirty="0">
                <a:cs typeface="Arial" charset="0"/>
              </a:endParaRPr>
            </a:p>
          </p:txBody>
        </p:sp>
        <p:sp>
          <p:nvSpPr>
            <p:cNvPr id="212033" name="Oval 65"/>
            <p:cNvSpPr>
              <a:spLocks noChangeArrowheads="1"/>
            </p:cNvSpPr>
            <p:nvPr/>
          </p:nvSpPr>
          <p:spPr bwMode="gray">
            <a:xfrm>
              <a:off x="2253" y="1295"/>
              <a:ext cx="860" cy="2385"/>
            </a:xfrm>
            <a:prstGeom prst="ellipse">
              <a:avLst/>
            </a:prstGeom>
            <a:gradFill rotWithShape="1">
              <a:gsLst>
                <a:gs pos="0">
                  <a:schemeClr val="accent2">
                    <a:gamma/>
                    <a:shade val="0"/>
                    <a:invGamma/>
                  </a:schemeClr>
                </a:gs>
                <a:gs pos="100000">
                  <a:schemeClr val="accent2"/>
                </a:gs>
              </a:gsLst>
              <a:lin ang="2700000" scaled="1"/>
            </a:gradFill>
            <a:ln>
              <a:noFill/>
            </a:ln>
            <a:effectLst/>
          </p:spPr>
          <p:txBody>
            <a:bodyPr wrap="none" anchor="ctr">
              <a:spAutoFit/>
            </a:bodyPr>
            <a:lstStyle/>
            <a:p>
              <a:pPr>
                <a:defRPr/>
              </a:pPr>
              <a:endParaRPr lang="en-US" sz="1350" dirty="0">
                <a:cs typeface="Arial" charset="0"/>
              </a:endParaRPr>
            </a:p>
          </p:txBody>
        </p:sp>
        <p:sp>
          <p:nvSpPr>
            <p:cNvPr id="212034" name="Oval 66"/>
            <p:cNvSpPr>
              <a:spLocks noChangeArrowheads="1"/>
            </p:cNvSpPr>
            <p:nvPr/>
          </p:nvSpPr>
          <p:spPr bwMode="gray">
            <a:xfrm>
              <a:off x="2334" y="1295"/>
              <a:ext cx="1097" cy="238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en-US" sz="1350" dirty="0">
                <a:cs typeface="Arial" charset="0"/>
              </a:endParaRPr>
            </a:p>
          </p:txBody>
        </p:sp>
        <p:sp>
          <p:nvSpPr>
            <p:cNvPr id="212035" name="Oval 67"/>
            <p:cNvSpPr>
              <a:spLocks noChangeArrowheads="1"/>
            </p:cNvSpPr>
            <p:nvPr/>
          </p:nvSpPr>
          <p:spPr bwMode="gray">
            <a:xfrm>
              <a:off x="2334" y="1295"/>
              <a:ext cx="1097" cy="2385"/>
            </a:xfrm>
            <a:prstGeom prst="ellipse">
              <a:avLst/>
            </a:prstGeom>
            <a:gradFill rotWithShape="1">
              <a:gsLst>
                <a:gs pos="0">
                  <a:schemeClr val="accent2"/>
                </a:gs>
                <a:gs pos="100000">
                  <a:schemeClr val="accent2">
                    <a:gamma/>
                    <a:shade val="48627"/>
                    <a:invGamma/>
                  </a:schemeClr>
                </a:gs>
              </a:gsLst>
              <a:lin ang="2700000" scaled="1"/>
            </a:gradFill>
            <a:ln>
              <a:noFill/>
            </a:ln>
            <a:effectLst/>
          </p:spPr>
          <p:txBody>
            <a:bodyPr anchor="ctr">
              <a:spAutoFit/>
            </a:bodyPr>
            <a:lstStyle/>
            <a:p>
              <a:pPr>
                <a:defRPr/>
              </a:pPr>
              <a:endParaRPr lang="en-US" sz="1350" dirty="0">
                <a:cs typeface="Arial" charset="0"/>
              </a:endParaRPr>
            </a:p>
          </p:txBody>
        </p:sp>
      </p:grpSp>
      <p:grpSp>
        <p:nvGrpSpPr>
          <p:cNvPr id="15367" name="Group 75"/>
          <p:cNvGrpSpPr>
            <a:grpSpLocks/>
          </p:cNvGrpSpPr>
          <p:nvPr/>
        </p:nvGrpSpPr>
        <p:grpSpPr bwMode="auto">
          <a:xfrm>
            <a:off x="773437" y="3720118"/>
            <a:ext cx="487680" cy="421990"/>
            <a:chOff x="2078" y="1295"/>
            <a:chExt cx="1615" cy="2385"/>
          </a:xfrm>
        </p:grpSpPr>
        <p:sp>
          <p:nvSpPr>
            <p:cNvPr id="15383" name="Oval 7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altLang="en-US" sz="1350"/>
            </a:p>
          </p:txBody>
        </p:sp>
        <p:sp>
          <p:nvSpPr>
            <p:cNvPr id="15384" name="Oval 7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sz="1350"/>
            </a:p>
          </p:txBody>
        </p:sp>
        <p:sp>
          <p:nvSpPr>
            <p:cNvPr id="212046" name="Oval 78"/>
            <p:cNvSpPr>
              <a:spLocks noChangeArrowheads="1"/>
            </p:cNvSpPr>
            <p:nvPr/>
          </p:nvSpPr>
          <p:spPr bwMode="gray">
            <a:xfrm>
              <a:off x="2253" y="1295"/>
              <a:ext cx="860" cy="238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en-US" sz="1350" dirty="0">
                <a:cs typeface="Arial" charset="0"/>
              </a:endParaRPr>
            </a:p>
          </p:txBody>
        </p:sp>
        <p:sp>
          <p:nvSpPr>
            <p:cNvPr id="15386" name="Oval 79"/>
            <p:cNvSpPr>
              <a:spLocks noChangeArrowheads="1"/>
            </p:cNvSpPr>
            <p:nvPr/>
          </p:nvSpPr>
          <p:spPr bwMode="gray">
            <a:xfrm>
              <a:off x="2254" y="1295"/>
              <a:ext cx="860" cy="2385"/>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tLang="en-US" sz="1350"/>
            </a:p>
          </p:txBody>
        </p:sp>
        <p:sp>
          <p:nvSpPr>
            <p:cNvPr id="212048" name="Oval 80"/>
            <p:cNvSpPr>
              <a:spLocks noChangeArrowheads="1"/>
            </p:cNvSpPr>
            <p:nvPr/>
          </p:nvSpPr>
          <p:spPr bwMode="gray">
            <a:xfrm>
              <a:off x="2334" y="1295"/>
              <a:ext cx="1097" cy="238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en-US" sz="1350" dirty="0">
                <a:cs typeface="Arial" charset="0"/>
              </a:endParaRPr>
            </a:p>
          </p:txBody>
        </p:sp>
        <p:sp>
          <p:nvSpPr>
            <p:cNvPr id="212049" name="Oval 81"/>
            <p:cNvSpPr>
              <a:spLocks noChangeArrowheads="1"/>
            </p:cNvSpPr>
            <p:nvPr/>
          </p:nvSpPr>
          <p:spPr bwMode="gray">
            <a:xfrm>
              <a:off x="2334" y="1295"/>
              <a:ext cx="1097" cy="2385"/>
            </a:xfrm>
            <a:prstGeom prst="ellipse">
              <a:avLst/>
            </a:prstGeom>
            <a:gradFill rotWithShape="1">
              <a:gsLst>
                <a:gs pos="0">
                  <a:schemeClr val="folHlink"/>
                </a:gs>
                <a:gs pos="100000">
                  <a:schemeClr val="folHlink">
                    <a:gamma/>
                    <a:shade val="48627"/>
                    <a:invGamma/>
                  </a:schemeClr>
                </a:gs>
              </a:gsLst>
              <a:lin ang="2700000" scaled="1"/>
            </a:gradFill>
            <a:ln>
              <a:noFill/>
            </a:ln>
            <a:effectLst/>
          </p:spPr>
          <p:txBody>
            <a:bodyPr anchor="ctr">
              <a:spAutoFit/>
            </a:bodyPr>
            <a:lstStyle/>
            <a:p>
              <a:pPr>
                <a:defRPr/>
              </a:pPr>
              <a:endParaRPr lang="en-US" sz="1350" dirty="0">
                <a:cs typeface="Arial" charset="0"/>
              </a:endParaRPr>
            </a:p>
          </p:txBody>
        </p:sp>
      </p:grpSp>
      <p:grpSp>
        <p:nvGrpSpPr>
          <p:cNvPr id="15368" name="Group 61"/>
          <p:cNvGrpSpPr>
            <a:grpSpLocks/>
          </p:cNvGrpSpPr>
          <p:nvPr/>
        </p:nvGrpSpPr>
        <p:grpSpPr bwMode="auto">
          <a:xfrm>
            <a:off x="446881" y="2989688"/>
            <a:ext cx="487680" cy="421990"/>
            <a:chOff x="2078" y="1295"/>
            <a:chExt cx="1615" cy="2385"/>
          </a:xfrm>
        </p:grpSpPr>
        <p:sp>
          <p:nvSpPr>
            <p:cNvPr id="15377" name="Oval 6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altLang="en-US" sz="1350"/>
            </a:p>
          </p:txBody>
        </p:sp>
        <p:sp>
          <p:nvSpPr>
            <p:cNvPr id="15378" name="Oval 6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sz="1350"/>
            </a:p>
          </p:txBody>
        </p:sp>
        <p:sp>
          <p:nvSpPr>
            <p:cNvPr id="48" name="Oval 64"/>
            <p:cNvSpPr>
              <a:spLocks noChangeArrowheads="1"/>
            </p:cNvSpPr>
            <p:nvPr/>
          </p:nvSpPr>
          <p:spPr bwMode="gray">
            <a:xfrm>
              <a:off x="2253" y="1295"/>
              <a:ext cx="860" cy="238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defRPr/>
              </a:pPr>
              <a:endParaRPr lang="en-US" sz="1350" dirty="0">
                <a:cs typeface="Arial" charset="0"/>
              </a:endParaRPr>
            </a:p>
          </p:txBody>
        </p:sp>
        <p:sp>
          <p:nvSpPr>
            <p:cNvPr id="49" name="Oval 65"/>
            <p:cNvSpPr>
              <a:spLocks noChangeArrowheads="1"/>
            </p:cNvSpPr>
            <p:nvPr/>
          </p:nvSpPr>
          <p:spPr bwMode="gray">
            <a:xfrm>
              <a:off x="2253" y="1295"/>
              <a:ext cx="860" cy="2385"/>
            </a:xfrm>
            <a:prstGeom prst="ellipse">
              <a:avLst/>
            </a:prstGeom>
            <a:gradFill rotWithShape="1">
              <a:gsLst>
                <a:gs pos="0">
                  <a:schemeClr val="accent2">
                    <a:gamma/>
                    <a:shade val="0"/>
                    <a:invGamma/>
                  </a:schemeClr>
                </a:gs>
                <a:gs pos="100000">
                  <a:schemeClr val="accent2"/>
                </a:gs>
              </a:gsLst>
              <a:lin ang="2700000" scaled="1"/>
            </a:gradFill>
            <a:ln>
              <a:noFill/>
            </a:ln>
            <a:effectLst/>
          </p:spPr>
          <p:txBody>
            <a:bodyPr wrap="none" anchor="ctr">
              <a:spAutoFit/>
            </a:bodyPr>
            <a:lstStyle/>
            <a:p>
              <a:pPr>
                <a:defRPr/>
              </a:pPr>
              <a:endParaRPr lang="en-US" sz="1350" dirty="0">
                <a:cs typeface="Arial" charset="0"/>
              </a:endParaRPr>
            </a:p>
          </p:txBody>
        </p:sp>
        <p:sp>
          <p:nvSpPr>
            <p:cNvPr id="50" name="Oval 66"/>
            <p:cNvSpPr>
              <a:spLocks noChangeArrowheads="1"/>
            </p:cNvSpPr>
            <p:nvPr/>
          </p:nvSpPr>
          <p:spPr bwMode="gray">
            <a:xfrm>
              <a:off x="2334" y="1295"/>
              <a:ext cx="1097" cy="238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defRPr/>
              </a:pPr>
              <a:endParaRPr lang="en-US" sz="1350" dirty="0">
                <a:cs typeface="Arial" charset="0"/>
              </a:endParaRPr>
            </a:p>
          </p:txBody>
        </p:sp>
        <p:sp>
          <p:nvSpPr>
            <p:cNvPr id="51" name="Oval 67"/>
            <p:cNvSpPr>
              <a:spLocks noChangeArrowheads="1"/>
            </p:cNvSpPr>
            <p:nvPr/>
          </p:nvSpPr>
          <p:spPr bwMode="gray">
            <a:xfrm>
              <a:off x="2334" y="1295"/>
              <a:ext cx="1097" cy="2385"/>
            </a:xfrm>
            <a:prstGeom prst="ellipse">
              <a:avLst/>
            </a:prstGeom>
            <a:gradFill rotWithShape="1">
              <a:gsLst>
                <a:gs pos="0">
                  <a:schemeClr val="accent2"/>
                </a:gs>
                <a:gs pos="100000">
                  <a:schemeClr val="accent2">
                    <a:gamma/>
                    <a:shade val="48627"/>
                    <a:invGamma/>
                  </a:schemeClr>
                </a:gs>
              </a:gsLst>
              <a:lin ang="2700000" scaled="1"/>
            </a:gradFill>
            <a:ln>
              <a:noFill/>
            </a:ln>
            <a:effectLst/>
          </p:spPr>
          <p:txBody>
            <a:bodyPr anchor="ctr">
              <a:spAutoFit/>
            </a:bodyPr>
            <a:lstStyle/>
            <a:p>
              <a:pPr>
                <a:defRPr/>
              </a:pPr>
              <a:endParaRPr lang="en-US" sz="1350" dirty="0">
                <a:cs typeface="Arial" charset="0"/>
              </a:endParaRPr>
            </a:p>
          </p:txBody>
        </p:sp>
      </p:grpSp>
      <p:sp>
        <p:nvSpPr>
          <p:cNvPr id="42" name="AutoShape 51"/>
          <p:cNvSpPr>
            <a:spLocks noChangeArrowheads="1"/>
          </p:cNvSpPr>
          <p:nvPr/>
        </p:nvSpPr>
        <p:spPr bwMode="gray">
          <a:xfrm>
            <a:off x="1145411" y="2973817"/>
            <a:ext cx="7323773" cy="381000"/>
          </a:xfrm>
          <a:prstGeom prst="roundRect">
            <a:avLst>
              <a:gd name="adj" fmla="val 50000"/>
            </a:avLst>
          </a:prstGeom>
          <a:solidFill>
            <a:schemeClr val="accent1">
              <a:lumMod val="40000"/>
              <a:lumOff val="60000"/>
              <a:alpha val="50195"/>
            </a:schemeClr>
          </a:solidFill>
          <a:ln>
            <a:noFill/>
          </a:ln>
        </p:spPr>
        <p:txBody>
          <a:bodyPr wrap="none" anchor="ctr"/>
          <a:lstStyle/>
          <a:p>
            <a:pPr eaLnBrk="0" hangingPunct="0">
              <a:defRPr/>
            </a:pPr>
            <a:r>
              <a:rPr lang="en-US" sz="2100" b="1" dirty="0">
                <a:solidFill>
                  <a:srgbClr val="000000"/>
                </a:solidFill>
                <a:latin typeface="Times New Roman" panose="02020603050405020304" pitchFamily="18" charset="0"/>
                <a:cs typeface="Times New Roman" panose="02020603050405020304" pitchFamily="18" charset="0"/>
              </a:rPr>
              <a:t>Mile stones in policy advocating for professional development</a:t>
            </a:r>
          </a:p>
        </p:txBody>
      </p:sp>
      <p:grpSp>
        <p:nvGrpSpPr>
          <p:cNvPr id="27" name="Group 75">
            <a:extLst>
              <a:ext uri="{FF2B5EF4-FFF2-40B4-BE49-F238E27FC236}">
                <a16:creationId xmlns:a16="http://schemas.microsoft.com/office/drawing/2014/main" id="{4E95C678-435B-4B7F-8E9E-BCDD39D29702}"/>
              </a:ext>
            </a:extLst>
          </p:cNvPr>
          <p:cNvGrpSpPr>
            <a:grpSpLocks/>
          </p:cNvGrpSpPr>
          <p:nvPr/>
        </p:nvGrpSpPr>
        <p:grpSpPr bwMode="auto">
          <a:xfrm>
            <a:off x="1145411" y="4534892"/>
            <a:ext cx="487680" cy="421990"/>
            <a:chOff x="2078" y="1295"/>
            <a:chExt cx="1615" cy="2385"/>
          </a:xfrm>
          <a:solidFill>
            <a:schemeClr val="accent1">
              <a:lumMod val="60000"/>
              <a:lumOff val="40000"/>
            </a:schemeClr>
          </a:solidFill>
        </p:grpSpPr>
        <p:sp>
          <p:nvSpPr>
            <p:cNvPr id="28" name="Oval 76">
              <a:extLst>
                <a:ext uri="{FF2B5EF4-FFF2-40B4-BE49-F238E27FC236}">
                  <a16:creationId xmlns:a16="http://schemas.microsoft.com/office/drawing/2014/main" id="{220E8538-41C4-4B29-BC0B-D8446DDD1A37}"/>
                </a:ext>
              </a:extLst>
            </p:cNvPr>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altLang="en-US" sz="1350"/>
            </a:p>
          </p:txBody>
        </p:sp>
        <p:sp>
          <p:nvSpPr>
            <p:cNvPr id="29" name="Oval 77">
              <a:extLst>
                <a:ext uri="{FF2B5EF4-FFF2-40B4-BE49-F238E27FC236}">
                  <a16:creationId xmlns:a16="http://schemas.microsoft.com/office/drawing/2014/main" id="{5127BEFB-20E5-4CB1-A41C-1CB04C190A1A}"/>
                </a:ext>
              </a:extLst>
            </p:cNvPr>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ltLang="en-US" sz="1350"/>
            </a:p>
          </p:txBody>
        </p:sp>
        <p:sp>
          <p:nvSpPr>
            <p:cNvPr id="30" name="Oval 78">
              <a:extLst>
                <a:ext uri="{FF2B5EF4-FFF2-40B4-BE49-F238E27FC236}">
                  <a16:creationId xmlns:a16="http://schemas.microsoft.com/office/drawing/2014/main" id="{1032CDF2-48EF-47F6-864D-D900D6BDE93B}"/>
                </a:ext>
              </a:extLst>
            </p:cNvPr>
            <p:cNvSpPr>
              <a:spLocks noChangeArrowheads="1"/>
            </p:cNvSpPr>
            <p:nvPr/>
          </p:nvSpPr>
          <p:spPr bwMode="gray">
            <a:xfrm>
              <a:off x="2253" y="1295"/>
              <a:ext cx="860" cy="2385"/>
            </a:xfrm>
            <a:prstGeom prst="ellipse">
              <a:avLst/>
            </a:prstGeom>
            <a:grpFill/>
            <a:ln>
              <a:noFill/>
            </a:ln>
            <a:effectLst/>
          </p:spPr>
          <p:txBody>
            <a:bodyPr wrap="none" anchor="ctr">
              <a:spAutoFit/>
            </a:bodyPr>
            <a:lstStyle/>
            <a:p>
              <a:pPr>
                <a:defRPr/>
              </a:pPr>
              <a:endParaRPr lang="en-US" sz="1350" dirty="0">
                <a:cs typeface="Arial" charset="0"/>
              </a:endParaRPr>
            </a:p>
          </p:txBody>
        </p:sp>
        <p:sp>
          <p:nvSpPr>
            <p:cNvPr id="31" name="Oval 79">
              <a:extLst>
                <a:ext uri="{FF2B5EF4-FFF2-40B4-BE49-F238E27FC236}">
                  <a16:creationId xmlns:a16="http://schemas.microsoft.com/office/drawing/2014/main" id="{2DC24176-2AC3-4640-A8BD-2951EF6E23C0}"/>
                </a:ext>
              </a:extLst>
            </p:cNvPr>
            <p:cNvSpPr>
              <a:spLocks noChangeArrowheads="1"/>
            </p:cNvSpPr>
            <p:nvPr/>
          </p:nvSpPr>
          <p:spPr bwMode="gray">
            <a:xfrm>
              <a:off x="2254" y="1295"/>
              <a:ext cx="860" cy="2385"/>
            </a:xfrm>
            <a:prstGeom prst="ellipse">
              <a:avLst/>
            </a:prstGeom>
            <a:grp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altLang="en-US" sz="1350"/>
            </a:p>
          </p:txBody>
        </p:sp>
        <p:sp>
          <p:nvSpPr>
            <p:cNvPr id="32" name="Oval 80">
              <a:extLst>
                <a:ext uri="{FF2B5EF4-FFF2-40B4-BE49-F238E27FC236}">
                  <a16:creationId xmlns:a16="http://schemas.microsoft.com/office/drawing/2014/main" id="{AD94114B-6F23-473B-81BB-0D4BA75F14E6}"/>
                </a:ext>
              </a:extLst>
            </p:cNvPr>
            <p:cNvSpPr>
              <a:spLocks noChangeArrowheads="1"/>
            </p:cNvSpPr>
            <p:nvPr/>
          </p:nvSpPr>
          <p:spPr bwMode="gray">
            <a:xfrm>
              <a:off x="2334" y="1295"/>
              <a:ext cx="1097" cy="2385"/>
            </a:xfrm>
            <a:prstGeom prst="ellipse">
              <a:avLst/>
            </a:prstGeom>
            <a:grpFill/>
            <a:ln>
              <a:noFill/>
            </a:ln>
            <a:effectLst/>
          </p:spPr>
          <p:txBody>
            <a:bodyPr anchor="ctr">
              <a:spAutoFit/>
            </a:bodyPr>
            <a:lstStyle/>
            <a:p>
              <a:pPr>
                <a:defRPr/>
              </a:pPr>
              <a:endParaRPr lang="en-US" sz="1350" dirty="0">
                <a:cs typeface="Arial" charset="0"/>
              </a:endParaRPr>
            </a:p>
          </p:txBody>
        </p:sp>
        <p:sp>
          <p:nvSpPr>
            <p:cNvPr id="33" name="Oval 81">
              <a:extLst>
                <a:ext uri="{FF2B5EF4-FFF2-40B4-BE49-F238E27FC236}">
                  <a16:creationId xmlns:a16="http://schemas.microsoft.com/office/drawing/2014/main" id="{D6417BC2-85D0-4389-AA7E-06C67F778838}"/>
                </a:ext>
              </a:extLst>
            </p:cNvPr>
            <p:cNvSpPr>
              <a:spLocks noChangeArrowheads="1"/>
            </p:cNvSpPr>
            <p:nvPr/>
          </p:nvSpPr>
          <p:spPr bwMode="gray">
            <a:xfrm>
              <a:off x="2334" y="1295"/>
              <a:ext cx="1097" cy="2385"/>
            </a:xfrm>
            <a:prstGeom prst="ellipse">
              <a:avLst/>
            </a:prstGeom>
            <a:grpFill/>
            <a:ln>
              <a:noFill/>
            </a:ln>
            <a:effectLst/>
          </p:spPr>
          <p:txBody>
            <a:bodyPr anchor="ctr">
              <a:spAutoFit/>
            </a:bodyPr>
            <a:lstStyle/>
            <a:p>
              <a:pPr>
                <a:defRPr/>
              </a:pPr>
              <a:endParaRPr lang="en-US" sz="1350" dirty="0">
                <a:cs typeface="Arial" charset="0"/>
              </a:endParaRPr>
            </a:p>
          </p:txBody>
        </p:sp>
      </p:grpSp>
      <p:sp>
        <p:nvSpPr>
          <p:cNvPr id="34" name="AutoShape 53">
            <a:extLst>
              <a:ext uri="{FF2B5EF4-FFF2-40B4-BE49-F238E27FC236}">
                <a16:creationId xmlns:a16="http://schemas.microsoft.com/office/drawing/2014/main" id="{F4146D21-C92F-45D2-A1AA-CD8C5C0EC0DA}"/>
              </a:ext>
            </a:extLst>
          </p:cNvPr>
          <p:cNvSpPr>
            <a:spLocks noChangeArrowheads="1"/>
          </p:cNvSpPr>
          <p:nvPr/>
        </p:nvSpPr>
        <p:spPr bwMode="gray">
          <a:xfrm>
            <a:off x="1866901" y="4514417"/>
            <a:ext cx="4572787" cy="381000"/>
          </a:xfrm>
          <a:prstGeom prst="roundRect">
            <a:avLst>
              <a:gd name="adj" fmla="val 50000"/>
            </a:avLst>
          </a:prstGeom>
          <a:solidFill>
            <a:schemeClr val="bg2">
              <a:lumMod val="75000"/>
              <a:alpha val="50195"/>
            </a:schemeClr>
          </a:solidFill>
          <a:ln>
            <a:noFill/>
          </a:ln>
        </p:spPr>
        <p:txBody>
          <a:bodyPr wrap="none" anchor="ctr"/>
          <a:lstStyle/>
          <a:p>
            <a:pPr eaLnBrk="0" hangingPunct="0">
              <a:defRPr/>
            </a:pPr>
            <a:r>
              <a:rPr lang="en-US" altLang="en-US" sz="2100" b="1" dirty="0">
                <a:solidFill>
                  <a:srgbClr val="000000"/>
                </a:solidFill>
                <a:latin typeface="Times New Roman" panose="02020603050405020304" pitchFamily="18" charset="0"/>
                <a:cs typeface="Times New Roman" panose="02020603050405020304" pitchFamily="18" charset="0"/>
              </a:rPr>
              <a:t>Recommendations</a:t>
            </a:r>
            <a:endParaRPr lang="en-US" altLang="en-US"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61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934775"/>
            <a:ext cx="7665720" cy="557586"/>
          </a:xfrm>
        </p:spPr>
        <p:txBody>
          <a:bodyPr>
            <a:noAutofit/>
          </a:bodyPr>
          <a:lstStyle/>
          <a:p>
            <a:pPr lvl="1" algn="l" rtl="0">
              <a:lnSpc>
                <a:spcPts val="3000"/>
              </a:lnSpc>
              <a:tabLst>
                <a:tab pos="0" algn="l"/>
                <a:tab pos="2421731" algn="l"/>
              </a:tabLst>
            </a:pPr>
            <a:r>
              <a:rPr lang="en-US" sz="240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CONTEXT OF NURSING PROFESSION IN VIETNAM</a:t>
            </a:r>
            <a:r>
              <a:rPr lang="vi-VN" sz="240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34617" y="1798570"/>
            <a:ext cx="4329651" cy="3800225"/>
          </a:xfrm>
          <a:solidFill>
            <a:schemeClr val="bg2"/>
          </a:solidFill>
        </p:spPr>
        <p:txBody>
          <a:bodyPr>
            <a:normAutofit fontScale="92500"/>
          </a:bodyPr>
          <a:lstStyle/>
          <a:p>
            <a:pPr marL="0" indent="0" algn="just">
              <a:lnSpc>
                <a:spcPct val="110000"/>
              </a:lnSpc>
              <a:buNone/>
            </a:pPr>
            <a:r>
              <a:rPr lang="en-US"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1975 – 1989</a:t>
            </a:r>
          </a:p>
          <a:p>
            <a:pPr marL="0" indent="0" algn="just">
              <a:lnSpc>
                <a:spcPct val="110000"/>
              </a:lnSpc>
              <a:buNone/>
            </a:pPr>
            <a:endParaRPr lang="en-US"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25066" indent="-257175" algn="just">
              <a:lnSpc>
                <a:spcPct val="100000"/>
              </a:lnSpc>
              <a:spcBef>
                <a:spcPts val="450"/>
              </a:spcBef>
            </a:pP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 = Y TÁ/ ĐIỀU DƯỠNG </a:t>
            </a:r>
          </a:p>
          <a:p>
            <a:pPr marL="525066" indent="-257175" algn="just">
              <a:lnSpc>
                <a:spcPct val="100000"/>
              </a:lnSpc>
              <a:spcBef>
                <a:spcPts val="450"/>
              </a:spcBef>
            </a:pP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2,</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years</a:t>
            </a:r>
          </a:p>
          <a:p>
            <a:pPr marL="525066" indent="-257175" algn="just">
              <a:lnSpc>
                <a:spcPct val="100000"/>
              </a:lnSpc>
              <a:spcBef>
                <a:spcPts val="450"/>
              </a:spcBef>
            </a:pP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nursing managment position at MoH and PHB</a:t>
            </a:r>
          </a:p>
          <a:p>
            <a:pPr marL="525066" indent="-257175" algn="just">
              <a:lnSpc>
                <a:spcPct val="100000"/>
              </a:lnSpc>
              <a:spcBef>
                <a:spcPts val="450"/>
              </a:spcBef>
            </a:pPr>
            <a:r>
              <a:rPr lang="vi-V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Nurses Association</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67891" indent="0" algn="just">
              <a:lnSpc>
                <a:spcPts val="2175"/>
              </a:lnSpc>
              <a:spcBef>
                <a:spcPts val="450"/>
              </a:spcBef>
              <a:buNone/>
            </a:pPr>
            <a:endParaRPr lang="en-US" sz="1500"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2"/>
          <p:cNvSpPr txBox="1">
            <a:spLocks/>
          </p:cNvSpPr>
          <p:nvPr/>
        </p:nvSpPr>
        <p:spPr>
          <a:xfrm>
            <a:off x="393424" y="1798569"/>
            <a:ext cx="4115960" cy="3842467"/>
          </a:xfrm>
          <a:prstGeom prst="rect">
            <a:avLst/>
          </a:prstGeom>
          <a:solidFill>
            <a:schemeClr val="bg2"/>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1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 1975 </a:t>
            </a:r>
            <a:endParaRPr lang="vi-VN" sz="21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00000"/>
              </a:lnSpc>
              <a:buNone/>
            </a:pPr>
            <a:endParaRPr lang="en-US" sz="21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ts val="1500"/>
              </a:lnSpc>
              <a:spcBef>
                <a:spcPts val="900"/>
              </a:spcBef>
              <a:buFont typeface="Wingdings" pitchFamily="2" charset="2"/>
              <a:buChar char="v"/>
            </a:pP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NORTH </a:t>
            </a:r>
          </a:p>
          <a:p>
            <a:pPr marL="525066" indent="-257175" algn="just">
              <a:lnSpc>
                <a:spcPts val="1500"/>
              </a:lnSpc>
              <a:spcBef>
                <a:spcPts val="450"/>
              </a:spcBef>
            </a:pP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a:t>
            </a: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 </a:t>
            </a: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Enrol</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&amp; Secondary)</a:t>
            </a:r>
          </a:p>
          <a:p>
            <a:pPr marL="525066" indent="-257175" algn="just">
              <a:lnSpc>
                <a:spcPts val="1500"/>
              </a:lnSpc>
              <a:spcBef>
                <a:spcPts val="450"/>
              </a:spcBef>
            </a:pP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2,5 years</a:t>
            </a:r>
          </a:p>
          <a:p>
            <a:pPr marL="525066" indent="-257175" algn="just">
              <a:lnSpc>
                <a:spcPts val="1500"/>
              </a:lnSpc>
              <a:spcBef>
                <a:spcPts val="450"/>
              </a:spcBef>
            </a:pP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management system</a:t>
            </a:r>
          </a:p>
          <a:p>
            <a:pPr marL="525066" indent="-257175" algn="just">
              <a:lnSpc>
                <a:spcPts val="1500"/>
              </a:lnSpc>
              <a:spcBef>
                <a:spcPts val="450"/>
              </a:spcBef>
            </a:pP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Nurse </a:t>
            </a:r>
            <a:r>
              <a:rPr lang="en-US" sz="21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Associaton</a:t>
            </a:r>
            <a:endPar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25066" indent="-257175" algn="just">
              <a:lnSpc>
                <a:spcPts val="1500"/>
              </a:lnSpc>
              <a:spcBef>
                <a:spcPts val="450"/>
              </a:spcBef>
            </a:pPr>
            <a:endPar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ts val="1500"/>
              </a:lnSpc>
              <a:spcBef>
                <a:spcPts val="900"/>
              </a:spcBef>
              <a:buFont typeface="Wingdings" pitchFamily="2" charset="2"/>
              <a:buChar char="v"/>
            </a:pP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THE SOUTH</a:t>
            </a:r>
          </a:p>
          <a:p>
            <a:pPr marL="525066" indent="-257175" algn="just">
              <a:lnSpc>
                <a:spcPts val="1500"/>
              </a:lnSpc>
              <a:spcBef>
                <a:spcPts val="450"/>
              </a:spcBef>
            </a:pP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 – </a:t>
            </a: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 DƯỠNG</a:t>
            </a:r>
          </a:p>
          <a:p>
            <a:pPr marL="525066" indent="-257175" algn="just">
              <a:lnSpc>
                <a:spcPts val="1500"/>
              </a:lnSpc>
              <a:spcBef>
                <a:spcPts val="450"/>
              </a:spcBef>
            </a:pP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years</a:t>
            </a:r>
            <a:endPar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25066" indent="-257175" algn="just">
              <a:lnSpc>
                <a:spcPts val="1500"/>
              </a:lnSpc>
              <a:spcBef>
                <a:spcPts val="450"/>
              </a:spcBef>
            </a:pP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Devision in MoH</a:t>
            </a:r>
          </a:p>
          <a:p>
            <a:pPr marL="525066" indent="-257175" algn="just">
              <a:lnSpc>
                <a:spcPts val="1500"/>
              </a:lnSpc>
              <a:spcBef>
                <a:spcPts val="450"/>
              </a:spcBef>
            </a:pP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Nurses Association</a:t>
            </a:r>
            <a:endPar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965201"/>
            <a:ext cx="4282440" cy="4842677"/>
          </a:xfrm>
          <a:solidFill>
            <a:schemeClr val="bg2"/>
          </a:solidFill>
        </p:spPr>
        <p:txBody>
          <a:bodyPr>
            <a:noAutofit/>
          </a:bodyPr>
          <a:lstStyle/>
          <a:p>
            <a:pPr marL="0" indent="0" algn="just">
              <a:lnSpc>
                <a:spcPct val="100000"/>
              </a:lnSpc>
              <a:buNone/>
            </a:pPr>
            <a:r>
              <a:rPr lang="en-US" sz="24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2006 - Present </a:t>
            </a:r>
            <a:endParaRPr lang="vi-VN" sz="24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00000"/>
              </a:lnSpc>
              <a:buNone/>
            </a:pPr>
            <a:endParaRPr lang="en-US" sz="24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67891" indent="0" algn="just">
              <a:lnSpc>
                <a:spcPct val="100000"/>
              </a:lnSpc>
              <a:spcBef>
                <a:spcPts val="450"/>
              </a:spcBef>
              <a:buNone/>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Training: Two levels added: </a:t>
            </a:r>
          </a:p>
          <a:p>
            <a:pPr marL="267891" indent="0" algn="just">
              <a:lnSpc>
                <a:spcPct val="100000"/>
              </a:lnSpc>
              <a:spcBef>
                <a:spcPts val="450"/>
              </a:spcBef>
              <a:buNone/>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Master/Specialty level I and Doctoral Degree;</a:t>
            </a:r>
            <a:endParaRPr lang="vi-VN"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67891" indent="0" algn="just">
              <a:lnSpc>
                <a:spcPct val="100000"/>
              </a:lnSpc>
              <a:spcBef>
                <a:spcPts val="450"/>
              </a:spcBef>
              <a:buNone/>
            </a:pPr>
            <a:r>
              <a:rPr lang="en-US" sz="24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Rename: </a:t>
            </a:r>
          </a:p>
          <a:p>
            <a:pPr marL="267891" indent="0" algn="just">
              <a:lnSpc>
                <a:spcPct val="100000"/>
              </a:lnSpc>
              <a:spcBef>
                <a:spcPts val="450"/>
              </a:spcBef>
              <a:buNone/>
            </a:pPr>
            <a:r>
              <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a:t>
            </a:r>
            <a:r>
              <a:rPr lang="vi-VN"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 </a:t>
            </a:r>
            <a:r>
              <a:rPr lang="vi-VN"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ĐIỀU DƯỠNG: SUCCE</a:t>
            </a:r>
            <a:r>
              <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EDED;</a:t>
            </a:r>
          </a:p>
          <a:p>
            <a:pPr marL="267891" indent="0" algn="just">
              <a:lnSpc>
                <a:spcPct val="100000"/>
              </a:lnSpc>
              <a:spcBef>
                <a:spcPts val="450"/>
              </a:spcBef>
              <a:buNone/>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Nurses were rewarded the title: </a:t>
            </a:r>
            <a:r>
              <a:rPr lang="en-GB" sz="2400" dirty="0">
                <a:solidFill>
                  <a:srgbClr val="FF0000"/>
                </a:solidFill>
                <a:effectLst/>
                <a:latin typeface="Times New Roman" panose="02020603050405020304" pitchFamily="18" charset="0"/>
                <a:ea typeface="Arial Unicode MS"/>
                <a:cs typeface="Times New Roman" panose="02020603050405020304" pitchFamily="18" charset="0"/>
              </a:rPr>
              <a:t>“</a:t>
            </a:r>
            <a:r>
              <a:rPr lang="en-US" sz="2400" dirty="0">
                <a:solidFill>
                  <a:srgbClr val="FF0000"/>
                </a:solidFill>
                <a:latin typeface="Times New Roman" panose="02020603050405020304" pitchFamily="18" charset="0"/>
                <a:ea typeface="Arial Unicode MS"/>
                <a:cs typeface="Times New Roman" panose="02020603050405020304" pitchFamily="18" charset="0"/>
              </a:rPr>
              <a:t>EXCELENT PHYSICIAN</a:t>
            </a:r>
            <a:r>
              <a:rPr lang="en-GB" sz="2400" dirty="0">
                <a:solidFill>
                  <a:srgbClr val="FF0000"/>
                </a:solidFill>
                <a:latin typeface="Times New Roman" panose="02020603050405020304" pitchFamily="18" charset="0"/>
                <a:ea typeface="Arial Unicode MS"/>
                <a:cs typeface="Times New Roman" panose="02020603050405020304" pitchFamily="18" charset="0"/>
              </a:rPr>
              <a:t>”</a:t>
            </a:r>
            <a:endParaRPr lang="en-GB" sz="2400" dirty="0">
              <a:solidFill>
                <a:srgbClr val="FF0000"/>
              </a:solidFill>
              <a:effectLst/>
              <a:latin typeface="Times New Roman" panose="02020603050405020304" pitchFamily="18" charset="0"/>
              <a:ea typeface="Arial Unicode MS"/>
              <a:cs typeface="Times New Roman" panose="02020603050405020304" pitchFamily="18" charset="0"/>
            </a:endParaRPr>
          </a:p>
          <a:p>
            <a:pPr marL="267891" indent="0" algn="just">
              <a:lnSpc>
                <a:spcPct val="120000"/>
              </a:lnSpc>
              <a:spcBef>
                <a:spcPts val="450"/>
              </a:spcBef>
              <a:buNone/>
            </a:pPr>
            <a:endPar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25066" indent="-257175" algn="just">
              <a:lnSpc>
                <a:spcPts val="2175"/>
              </a:lnSpc>
              <a:spcBef>
                <a:spcPts val="450"/>
              </a:spcBef>
            </a:pP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205741" y="853439"/>
            <a:ext cx="4199780" cy="4842677"/>
          </a:xfrm>
          <a:prstGeom prst="rect">
            <a:avLst/>
          </a:prstGeom>
          <a:solidFill>
            <a:schemeClr val="bg2"/>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vi-VN" sz="22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a:t>
            </a:r>
            <a:r>
              <a:rPr lang="en-US" sz="22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1990 -2005</a:t>
            </a:r>
            <a:endParaRPr lang="vi-VN" sz="22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10791" indent="-342900" algn="just">
              <a:lnSpc>
                <a:spcPct val="100000"/>
              </a:lnSpc>
              <a:spcBef>
                <a:spcPts val="450"/>
              </a:spcBef>
              <a:buFont typeface="+mj-lt"/>
              <a:buAutoNum type="arabicParenR"/>
            </a:pPr>
            <a:r>
              <a:rPr lang="vi-VN" sz="22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a:t>
            </a:r>
            <a:r>
              <a:rPr lang="en-US" sz="22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management: established and developed</a:t>
            </a:r>
          </a:p>
          <a:p>
            <a:pPr marL="610791" indent="-342900" algn="just">
              <a:lnSpc>
                <a:spcPct val="100000"/>
              </a:lnSpc>
              <a:spcBef>
                <a:spcPts val="450"/>
              </a:spcBef>
              <a:buFont typeface="+mj-lt"/>
              <a:buAutoNum type="arabicParenR"/>
            </a:pP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College and University levels</a:t>
            </a:r>
          </a:p>
          <a:p>
            <a:pPr marL="610791" indent="-342900" algn="just">
              <a:lnSpc>
                <a:spcPct val="100000"/>
              </a:lnSpc>
              <a:spcBef>
                <a:spcPts val="450"/>
              </a:spcBef>
              <a:buFont typeface="+mj-lt"/>
              <a:buAutoNum type="arabicParenR"/>
            </a:pPr>
            <a:r>
              <a:rPr lang="en-US" sz="2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Proposal to rename: Y </a:t>
            </a:r>
            <a:r>
              <a:rPr lang="vi-VN" sz="2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 </a:t>
            </a:r>
            <a:r>
              <a:rPr lang="vi-VN" sz="2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ĐIỀU DƯỠNG: NO SUCCESS</a:t>
            </a:r>
          </a:p>
          <a:p>
            <a:pPr marL="610791" indent="-342900" algn="just">
              <a:lnSpc>
                <a:spcPct val="100000"/>
              </a:lnSpc>
              <a:spcBef>
                <a:spcPts val="450"/>
              </a:spcBef>
              <a:buFont typeface="+mj-lt"/>
              <a:buAutoNum type="arabicParenR"/>
            </a:pPr>
            <a:r>
              <a:rPr lang="vi-VN"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Nurses were not rewarded the title: </a:t>
            </a:r>
            <a:r>
              <a:rPr lang="en-GB" sz="2200" dirty="0">
                <a:solidFill>
                  <a:srgbClr val="FF0000"/>
                </a:solidFill>
                <a:latin typeface="Times New Roman" panose="02020603050405020304" pitchFamily="18" charset="0"/>
                <a:ea typeface="Arial Unicode MS"/>
                <a:cs typeface="Times New Roman" panose="02020603050405020304" pitchFamily="18" charset="0"/>
              </a:rPr>
              <a:t>“</a:t>
            </a:r>
            <a:r>
              <a:rPr lang="en-US" sz="2200" dirty="0">
                <a:solidFill>
                  <a:srgbClr val="FF0000"/>
                </a:solidFill>
                <a:latin typeface="Times New Roman" panose="02020603050405020304" pitchFamily="18" charset="0"/>
                <a:ea typeface="Arial Unicode MS"/>
                <a:cs typeface="Times New Roman" panose="02020603050405020304" pitchFamily="18" charset="0"/>
              </a:rPr>
              <a:t>EXCELENT PHYSICIAN</a:t>
            </a:r>
            <a:r>
              <a:rPr lang="en-GB" sz="2200" dirty="0">
                <a:solidFill>
                  <a:srgbClr val="FF0000"/>
                </a:solidFill>
                <a:latin typeface="Times New Roman" panose="02020603050405020304" pitchFamily="18" charset="0"/>
                <a:ea typeface="Arial Unicode MS"/>
                <a:cs typeface="Times New Roman" panose="02020603050405020304" pitchFamily="18" charset="0"/>
              </a:rPr>
              <a:t>”</a:t>
            </a:r>
          </a:p>
          <a:p>
            <a:pPr marL="610791" indent="-342900" algn="just">
              <a:lnSpc>
                <a:spcPct val="100000"/>
              </a:lnSpc>
              <a:spcBef>
                <a:spcPts val="450"/>
              </a:spcBef>
              <a:buFont typeface="+mj-lt"/>
              <a:buAutoNum type="arabicParenR"/>
            </a:pPr>
            <a:r>
              <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Salary Promotion Policy for nurses upgraded to college level (1997-2005).</a:t>
            </a:r>
          </a:p>
        </p:txBody>
      </p:sp>
      <p:sp>
        <p:nvSpPr>
          <p:cNvPr id="7" name="Title 1">
            <a:extLst>
              <a:ext uri="{FF2B5EF4-FFF2-40B4-BE49-F238E27FC236}">
                <a16:creationId xmlns:a16="http://schemas.microsoft.com/office/drawing/2014/main" id="{6C2B39DB-6ABC-4395-BA76-5BEE1468A70A}"/>
              </a:ext>
            </a:extLst>
          </p:cNvPr>
          <p:cNvSpPr txBox="1">
            <a:spLocks/>
          </p:cNvSpPr>
          <p:nvPr/>
        </p:nvSpPr>
        <p:spPr>
          <a:xfrm>
            <a:off x="541020" y="159175"/>
            <a:ext cx="8229600" cy="55758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ts val="3000"/>
              </a:lnSpc>
              <a:tabLst>
                <a:tab pos="0" algn="l"/>
                <a:tab pos="2421731" algn="l"/>
              </a:tabLst>
            </a:pPr>
            <a:r>
              <a:rPr lang="en-US"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CONTEXT OF NURSING PROFESSION IN VIETNAM</a:t>
            </a:r>
            <a:r>
              <a:rPr lang="vi-VN"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vi-VN"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23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u/0?ui=2&amp;ik=067616e0de&amp;attid=0.1.1&amp;permmsgid=msg-f:1686102083106179975&amp;th=17663ce946970b87&amp;view=fimg&amp;sz=s0-l75-ft&amp;attbid=ANGjdJ9qAwLEsu6_bgwq38X-ox55JDW_B0tMg-2vB8nA457rD2GYe2Jaiy4_RPuyparq1VTDPpBHNNJ3d6fwbwdOz2lnfn86FmL4KMmzZ5hP6cxrzXBKvrp8CeRrz2k&amp;disp=emb"/>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6390" y="1170995"/>
            <a:ext cx="4551219" cy="300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65306F8A-BAFD-45C0-B4F3-8BFD4BBCA134}"/>
              </a:ext>
            </a:extLst>
          </p:cNvPr>
          <p:cNvSpPr txBox="1">
            <a:spLocks/>
          </p:cNvSpPr>
          <p:nvPr/>
        </p:nvSpPr>
        <p:spPr>
          <a:xfrm>
            <a:off x="619760" y="370499"/>
            <a:ext cx="8229600" cy="55758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ts val="3000"/>
              </a:lnSpc>
              <a:tabLst>
                <a:tab pos="0" algn="l"/>
                <a:tab pos="2421731" algn="l"/>
              </a:tabLst>
            </a:pPr>
            <a:r>
              <a:rPr lang="en-US"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CONTEXT OF NURSING PROFESSION IN VIETNAM</a:t>
            </a:r>
            <a:r>
              <a:rPr lang="vi-VN"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vi-VN" sz="2400" kern="0" spc="-6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CE8C9498-244A-4B68-890E-D8EE8D191088}"/>
              </a:ext>
            </a:extLst>
          </p:cNvPr>
          <p:cNvSpPr txBox="1">
            <a:spLocks/>
          </p:cNvSpPr>
          <p:nvPr/>
        </p:nvSpPr>
        <p:spPr>
          <a:xfrm>
            <a:off x="964204" y="4631579"/>
            <a:ext cx="6732768" cy="55758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ts val="3000"/>
              </a:lnSpc>
              <a:tabLst>
                <a:tab pos="0" algn="l"/>
                <a:tab pos="2421731" algn="l"/>
              </a:tabLst>
            </a:pPr>
            <a:r>
              <a:rPr lang="vi-VN" sz="2400" kern="0" spc="-6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17.5.1993: PROPOSAL TO RENAME: ĐIỀU DƯỠNG </a:t>
            </a:r>
            <a:endParaRPr lang="en-US" sz="2400" kern="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00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995904"/>
            <a:ext cx="8168640" cy="415498"/>
          </a:xfrm>
          <a:prstGeom prst="rect">
            <a:avLst/>
          </a:prstGeom>
          <a:noFill/>
        </p:spPr>
        <p:txBody>
          <a:bodyPr wrap="square" rtlCol="0">
            <a:spAutoFit/>
          </a:bodyPr>
          <a:lstStyle/>
          <a:p>
            <a:pPr marL="0" lvl="1"/>
            <a:r>
              <a:rPr lang="en-US" sz="2100" spc="-83" dirty="0">
                <a:solidFill>
                  <a:srgbClr val="002060"/>
                </a:solidFill>
                <a:effectLst>
                  <a:outerShdw blurRad="38100" dist="38100" dir="2700000" algn="tl">
                    <a:srgbClr val="000000">
                      <a:alpha val="43137"/>
                    </a:srgbClr>
                  </a:outerShdw>
                </a:effectLst>
                <a:latin typeface="Arial" pitchFamily="34" charset="0"/>
                <a:cs typeface="Arial" pitchFamily="34" charset="0"/>
              </a:rPr>
              <a:t>2. MILE STONES IN NURSING PROFESSION DEVELOPMENT (1)</a:t>
            </a:r>
          </a:p>
        </p:txBody>
      </p:sp>
      <p:sp>
        <p:nvSpPr>
          <p:cNvPr id="8" name="Rectangle 7"/>
          <p:cNvSpPr/>
          <p:nvPr/>
        </p:nvSpPr>
        <p:spPr>
          <a:xfrm>
            <a:off x="182880" y="1567435"/>
            <a:ext cx="3680957" cy="4627805"/>
          </a:xfrm>
          <a:prstGeom prst="rect">
            <a:avLst/>
          </a:prstGeom>
          <a:solidFill>
            <a:schemeClr val="accent4">
              <a:lumMod val="20000"/>
              <a:lumOff val="80000"/>
            </a:schemeClr>
          </a:solidFill>
          <a:ln>
            <a:solidFill>
              <a:schemeClr val="accent1"/>
            </a:solidFill>
          </a:ln>
        </p:spPr>
        <p:txBody>
          <a:bodyPr wrap="square">
            <a:spAutoFit/>
          </a:bodyPr>
          <a:lstStyle/>
          <a:p>
            <a:pPr algn="just">
              <a:lnSpc>
                <a:spcPts val="1650"/>
              </a:lnSpc>
              <a:spcBef>
                <a:spcPts val="750"/>
              </a:spcBef>
            </a:pPr>
            <a:r>
              <a:rPr lang="vi-VN" sz="21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 ĐIỀU DƯỠNG: </a:t>
            </a:r>
          </a:p>
          <a:p>
            <a:pPr algn="just">
              <a:lnSpc>
                <a:spcPts val="1650"/>
              </a:lnSpc>
              <a:spcBef>
                <a:spcPts val="750"/>
              </a:spcBef>
            </a:pPr>
            <a:r>
              <a:rPr lang="en-US" sz="21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ESTABLISHED: 26.10.1990</a:t>
            </a:r>
            <a:endParaRPr lang="vi-VN" sz="21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ts val="1650"/>
              </a:lnSpc>
              <a:spcBef>
                <a:spcPts val="750"/>
              </a:spcBef>
            </a:pPr>
            <a:endParaRPr lang="en-US" sz="21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650"/>
              </a:lnSpc>
              <a:spcBef>
                <a:spcPts val="750"/>
              </a:spcBef>
              <a:buFont typeface="Arial" pitchFamily="34" charset="0"/>
              <a:buChar char="◙"/>
              <a:tabLst>
                <a:tab pos="136922" algn="l"/>
              </a:tabLst>
            </a:pPr>
            <a:r>
              <a:rPr lang="vi-VN"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name</a:t>
            </a:r>
            <a:r>
              <a:rPr lang="en-US"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1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ietnam </a:t>
            </a:r>
            <a:r>
              <a:rPr lang="en-US" sz="21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urses </a:t>
            </a:r>
            <a:r>
              <a:rPr lang="en-US" sz="210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ssociation </a:t>
            </a:r>
            <a:r>
              <a:rPr lang="vi-VN"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(VNA)</a:t>
            </a:r>
            <a:endParaRPr lang="en-US" sz="2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650"/>
              </a:lnSpc>
              <a:spcBef>
                <a:spcPts val="750"/>
              </a:spcBef>
              <a:buFont typeface="Arial" pitchFamily="34" charset="0"/>
              <a:buChar char="◙"/>
              <a:tabLst>
                <a:tab pos="136922" algn="l"/>
              </a:tabLst>
            </a:pP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Membership</a:t>
            </a: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Nurses, Midwives, Lab Technicians </a:t>
            </a:r>
          </a:p>
          <a:p>
            <a:pPr marL="257175" indent="-257175">
              <a:lnSpc>
                <a:spcPts val="1650"/>
              </a:lnSpc>
              <a:spcBef>
                <a:spcPts val="750"/>
              </a:spcBef>
              <a:buFont typeface="Arial" pitchFamily="34" charset="0"/>
              <a:buChar char="◙"/>
              <a:tabLst>
                <a:tab pos="136922" algn="l"/>
              </a:tabLst>
            </a:pPr>
            <a:endPar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650"/>
              </a:lnSpc>
              <a:spcBef>
                <a:spcPts val="750"/>
              </a:spcBef>
              <a:buFont typeface="Arial" pitchFamily="34" charset="0"/>
              <a:buChar char="◙"/>
              <a:tabLst>
                <a:tab pos="136922" algn="l"/>
              </a:tabLst>
            </a:pP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Missions</a:t>
            </a: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100" dirty="0">
                <a:latin typeface="Times New Roman" panose="02020603050405020304" pitchFamily="18" charset="0"/>
                <a:ea typeface="Arial Unicode MS"/>
                <a:cs typeface="Times New Roman" panose="02020603050405020304" pitchFamily="18" charset="0"/>
              </a:rPr>
              <a:t>for the profession, for members and for the public </a:t>
            </a:r>
            <a:r>
              <a:rPr lang="vi-VN" sz="2100" dirty="0">
                <a:latin typeface="Times New Roman" panose="02020603050405020304" pitchFamily="18" charset="0"/>
                <a:ea typeface="Arial Unicode MS"/>
                <a:cs typeface="Times New Roman" panose="02020603050405020304" pitchFamily="18" charset="0"/>
              </a:rPr>
              <a:t>health.</a:t>
            </a:r>
            <a:r>
              <a:rPr lang="vi-VN" sz="2100" kern="0" spc="-6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257175" indent="-257175">
              <a:lnSpc>
                <a:spcPts val="1650"/>
              </a:lnSpc>
              <a:spcBef>
                <a:spcPts val="750"/>
              </a:spcBef>
              <a:buFont typeface="Arial" pitchFamily="34" charset="0"/>
              <a:buChar char="◙"/>
              <a:tabLst>
                <a:tab pos="136922" algn="l"/>
              </a:tabLst>
            </a:pPr>
            <a:endParaRPr lang="en-US" sz="2100" kern="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650"/>
              </a:lnSpc>
              <a:spcBef>
                <a:spcPts val="750"/>
              </a:spcBef>
              <a:buFont typeface="Arial" pitchFamily="34" charset="0"/>
              <a:buChar char="◙"/>
              <a:tabLst>
                <a:tab pos="136922" algn="l"/>
              </a:tabLst>
            </a:pP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 </a:t>
            </a:r>
            <a:r>
              <a:rPr lang="vi-VN"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presentive of the voice of Vietnam Nurses, responsible for policy advocating to develop nursing profession in Vietnam</a:t>
            </a:r>
          </a:p>
        </p:txBody>
      </p:sp>
      <p:sp>
        <p:nvSpPr>
          <p:cNvPr id="9" name="Rectangle 8"/>
          <p:cNvSpPr/>
          <p:nvPr/>
        </p:nvSpPr>
        <p:spPr>
          <a:xfrm>
            <a:off x="5399434" y="1567435"/>
            <a:ext cx="3744566" cy="4465325"/>
          </a:xfrm>
          <a:prstGeom prst="rect">
            <a:avLst/>
          </a:prstGeom>
          <a:solidFill>
            <a:schemeClr val="accent2">
              <a:lumMod val="20000"/>
              <a:lumOff val="80000"/>
            </a:schemeClr>
          </a:solidFill>
          <a:ln>
            <a:solidFill>
              <a:schemeClr val="accent1"/>
            </a:solidFill>
          </a:ln>
        </p:spPr>
        <p:txBody>
          <a:bodyPr wrap="square">
            <a:spAutoFit/>
          </a:bodyPr>
          <a:lstStyle/>
          <a:p>
            <a:pPr algn="ctr">
              <a:lnSpc>
                <a:spcPts val="1875"/>
              </a:lnSpc>
              <a:spcBef>
                <a:spcPts val="750"/>
              </a:spcBef>
            </a:pPr>
            <a:r>
              <a:rPr lang="vi-VN" sz="21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VNA AT PRESENT</a:t>
            </a:r>
            <a:endParaRPr lang="en-US" sz="21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1875"/>
              </a:lnSpc>
              <a:spcBef>
                <a:spcPts val="750"/>
              </a:spcBef>
            </a:pPr>
            <a:endParaRPr lang="en-US" sz="21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1875"/>
              </a:lnSpc>
              <a:spcBef>
                <a:spcPts val="750"/>
              </a:spcBef>
            </a:pPr>
            <a:endParaRPr lang="en-US" sz="21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875"/>
              </a:lnSpc>
              <a:spcBef>
                <a:spcPts val="750"/>
              </a:spcBef>
              <a:buFont typeface="Arial" pitchFamily="34" charset="0"/>
              <a:buChar char="◙"/>
              <a:tabLst>
                <a:tab pos="136922" algn="l"/>
              </a:tabLst>
            </a:pPr>
            <a:r>
              <a:rPr lang="vi-VN"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Head Quater Office: </a:t>
            </a:r>
            <a:r>
              <a:rPr lang="en-US"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Cung</a:t>
            </a: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a:t>
            </a: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a:t>
            </a:r>
            <a:endPar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875"/>
              </a:lnSpc>
              <a:spcBef>
                <a:spcPts val="750"/>
              </a:spcBef>
              <a:buFont typeface="Arial" pitchFamily="34" charset="0"/>
              <a:buChar char="◙"/>
              <a:tabLst>
                <a:tab pos="136922" algn="l"/>
              </a:tabLst>
            </a:pPr>
            <a:r>
              <a:rPr lang="vi-VN"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Electronic Website: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https://hoidieuduong.org.vn</a:t>
            </a:r>
            <a:endParaRPr lang="vi-VN"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ts val="1875"/>
              </a:lnSpc>
              <a:spcBef>
                <a:spcPts val="750"/>
              </a:spcBef>
              <a:buFont typeface="Arial" pitchFamily="34" charset="0"/>
              <a:buChar char="◙"/>
              <a:tabLst>
                <a:tab pos="136922" algn="l"/>
              </a:tabLst>
            </a:pP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vi-VN"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ganization: </a:t>
            </a: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levels; 61 Provincial Branches; 03 Specialty Branches: Nurses Teacher Branch – VNTB, Surgical and </a:t>
            </a:r>
            <a:r>
              <a:rPr lang="en-US"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Pediastric</a:t>
            </a: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800 </a:t>
            </a:r>
            <a:r>
              <a:rPr lang="en-US"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subassociations</a:t>
            </a: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App: 150.000 members)</a:t>
            </a:r>
          </a:p>
          <a:p>
            <a:pPr marL="257175" indent="-257175">
              <a:lnSpc>
                <a:spcPts val="1875"/>
              </a:lnSpc>
              <a:spcBef>
                <a:spcPts val="750"/>
              </a:spcBef>
              <a:buFont typeface="Arial" pitchFamily="34" charset="0"/>
              <a:buChar char="◙"/>
              <a:tabLst>
                <a:tab pos="136922" algn="l"/>
              </a:tabLst>
            </a:pP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Vietnam Nursing Journal </a:t>
            </a:r>
          </a:p>
          <a:p>
            <a:pPr marL="257175" indent="-257175">
              <a:lnSpc>
                <a:spcPts val="1875"/>
              </a:lnSpc>
              <a:spcBef>
                <a:spcPts val="750"/>
              </a:spcBef>
              <a:buFont typeface="Arial" pitchFamily="34" charset="0"/>
              <a:buChar char="◙"/>
              <a:tabLst>
                <a:tab pos="136922" algn="l"/>
              </a:tabLst>
            </a:pPr>
            <a:r>
              <a:rPr lang="en-US"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and Consultation Center</a:t>
            </a:r>
          </a:p>
        </p:txBody>
      </p:sp>
      <p:sp>
        <p:nvSpPr>
          <p:cNvPr id="3" name="TextBox 2"/>
          <p:cNvSpPr txBox="1"/>
          <p:nvPr/>
        </p:nvSpPr>
        <p:spPr>
          <a:xfrm>
            <a:off x="3870049" y="1567435"/>
            <a:ext cx="1535597" cy="415498"/>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vi-VN" sz="21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NETWORK</a:t>
            </a:r>
            <a:endParaRPr lang="en-US" sz="2100"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5-Point Star 3"/>
          <p:cNvSpPr/>
          <p:nvPr/>
        </p:nvSpPr>
        <p:spPr>
          <a:xfrm>
            <a:off x="4953662" y="2139398"/>
            <a:ext cx="53672" cy="357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802" y="2084071"/>
            <a:ext cx="1535845" cy="3474720"/>
          </a:xfrm>
          <a:prstGeom prst="rect">
            <a:avLst/>
          </a:prstGeom>
          <a:noFill/>
          <a:ln w="3175">
            <a:solidFill>
              <a:schemeClr val="accent3">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C0031690-CA10-4D29-AFEF-F7EC7482B131}"/>
              </a:ext>
            </a:extLst>
          </p:cNvPr>
          <p:cNvSpPr txBox="1"/>
          <p:nvPr/>
        </p:nvSpPr>
        <p:spPr>
          <a:xfrm>
            <a:off x="3876014" y="5558791"/>
            <a:ext cx="1535597" cy="64633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vi-VN"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61/63 Province</a:t>
            </a:r>
            <a:endParaRPr lang="en-US"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98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3830" y="992313"/>
            <a:ext cx="8816340" cy="4300823"/>
          </a:xfrm>
          <a:prstGeom prst="rect">
            <a:avLst/>
          </a:prstGeom>
          <a:solidFill>
            <a:schemeClr val="bg2"/>
          </a:solidFill>
        </p:spPr>
        <p:txBody>
          <a:bodyPr vert="horz" lIns="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75"/>
              </a:lnSpc>
              <a:buNone/>
            </a:pP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VNA – POLICY ADVOCATING </a:t>
            </a:r>
          </a:p>
          <a:p>
            <a:pPr marL="0" indent="0">
              <a:lnSpc>
                <a:spcPts val="1875"/>
              </a:lnSpc>
              <a:buNone/>
            </a:pPr>
            <a:r>
              <a:rPr lang="en-US"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1990:  </a:t>
            </a:r>
            <a:r>
              <a:rPr lang="vi-VN"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 up </a:t>
            </a:r>
            <a:r>
              <a:rPr lang="en-US"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Office in Hospitals</a:t>
            </a:r>
          </a:p>
          <a:p>
            <a:pPr marL="0" indent="0">
              <a:lnSpc>
                <a:spcPts val="1875"/>
              </a:lnSpc>
              <a:buNone/>
            </a:pP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1992</a:t>
            </a: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Set up </a:t>
            </a: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Nursing Office in MoH</a:t>
            </a:r>
            <a:endParaRPr lang="en-US"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nSpc>
                <a:spcPts val="1875"/>
              </a:lnSpc>
              <a:buNone/>
            </a:pPr>
            <a:r>
              <a:rPr lang="en-US"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1993:  Rename:  Y </a:t>
            </a:r>
            <a:r>
              <a:rPr lang="vi-VN"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 </a:t>
            </a:r>
            <a:r>
              <a:rPr lang="en-US"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vi-VN"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 DƯỠNG </a:t>
            </a:r>
            <a:endParaRPr lang="en-US"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nSpc>
                <a:spcPts val="1875"/>
              </a:lnSpc>
              <a:buNone/>
            </a:pP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1997: </a:t>
            </a: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Rename Hội Y TÁ </a:t>
            </a: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HỘI ĐIỀU DƯỠNG</a:t>
            </a:r>
            <a:r>
              <a:rPr lang="vi-VN"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nSpc>
                <a:spcPts val="1875"/>
              </a:lnSpc>
              <a:buNone/>
            </a:pPr>
            <a:r>
              <a:rPr lang="en-US"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1999: </a:t>
            </a:r>
            <a:r>
              <a:rPr lang="vi-VN"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Allocate chief nurse p</a:t>
            </a:r>
            <a:r>
              <a:rPr lang="en-US" sz="21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osition</a:t>
            </a:r>
            <a:r>
              <a:rPr lang="en-US"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PHB</a:t>
            </a:r>
          </a:p>
          <a:p>
            <a:pPr marL="0" indent="0">
              <a:lnSpc>
                <a:spcPts val="1875"/>
              </a:lnSpc>
              <a:buNone/>
            </a:pP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1999:  Initiate nursing research (Regular national nursing research forum)</a:t>
            </a:r>
          </a:p>
          <a:p>
            <a:pPr marL="0" indent="0">
              <a:lnSpc>
                <a:spcPts val="1875"/>
              </a:lnSpc>
              <a:buNone/>
            </a:pPr>
            <a:r>
              <a:rPr lang="en-US" sz="2100"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2005:  Salary policy amendment</a:t>
            </a:r>
          </a:p>
          <a:p>
            <a:pPr marL="0" indent="0">
              <a:lnSpc>
                <a:spcPts val="1875"/>
              </a:lnSpc>
              <a:buNone/>
            </a:pP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2007:  Reward the title: EXCELLENT PHYSICIAN for NURSES</a:t>
            </a:r>
          </a:p>
          <a:p>
            <a:pPr marL="0" indent="0">
              <a:lnSpc>
                <a:spcPts val="1875"/>
              </a:lnSpc>
              <a:buNone/>
            </a:pPr>
            <a:r>
              <a:rPr lang="en-US"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2012:  ENACT Basic NURSE COMPETENCIES STANDARDS </a:t>
            </a:r>
          </a:p>
          <a:p>
            <a:pPr marL="0" indent="0">
              <a:lnSpc>
                <a:spcPts val="1875"/>
              </a:lnSpc>
              <a:buNone/>
            </a:pPr>
            <a:r>
              <a:rPr lang="en-US" sz="2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2013:  ENACT NURSE ETHICAL STANDARDS</a:t>
            </a:r>
          </a:p>
          <a:p>
            <a:pPr marL="0" indent="0">
              <a:lnSpc>
                <a:spcPts val="1875"/>
              </a:lnSpc>
              <a:buNone/>
            </a:pPr>
            <a:r>
              <a:rPr lang="en-US" sz="21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  Develop training curriculum for CARE GIVER. </a:t>
            </a:r>
          </a:p>
          <a:p>
            <a:pPr marL="0" indent="0" algn="just">
              <a:lnSpc>
                <a:spcPts val="1875"/>
              </a:lnSpc>
              <a:buNone/>
            </a:pPr>
            <a:endParaRPr lang="en-US" sz="2100" b="1" u="sng"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E39668F-9E5A-4741-AD4B-B8ABB6FA48E9}"/>
              </a:ext>
            </a:extLst>
          </p:cNvPr>
          <p:cNvSpPr txBox="1"/>
          <p:nvPr/>
        </p:nvSpPr>
        <p:spPr>
          <a:xfrm>
            <a:off x="347980" y="223744"/>
            <a:ext cx="8168640" cy="415498"/>
          </a:xfrm>
          <a:prstGeom prst="rect">
            <a:avLst/>
          </a:prstGeom>
          <a:noFill/>
        </p:spPr>
        <p:txBody>
          <a:bodyPr wrap="square" rtlCol="0">
            <a:spAutoFit/>
          </a:bodyPr>
          <a:lstStyle/>
          <a:p>
            <a:pPr marL="0" lvl="1"/>
            <a:r>
              <a:rPr lang="en-US" sz="2100" spc="-83" dirty="0">
                <a:solidFill>
                  <a:srgbClr val="002060"/>
                </a:solidFill>
                <a:effectLst>
                  <a:outerShdw blurRad="38100" dist="38100" dir="2700000" algn="tl">
                    <a:srgbClr val="000000">
                      <a:alpha val="43137"/>
                    </a:srgbClr>
                  </a:outerShdw>
                </a:effectLst>
                <a:latin typeface="Arial" pitchFamily="34" charset="0"/>
                <a:cs typeface="Arial" pitchFamily="34" charset="0"/>
              </a:rPr>
              <a:t>2. MILE STONES IN NURSING PROFESSION DEVELOPMENT (2)</a:t>
            </a:r>
          </a:p>
        </p:txBody>
      </p:sp>
    </p:spTree>
    <p:extLst>
      <p:ext uri="{BB962C8B-B14F-4D97-AF65-F5344CB8AC3E}">
        <p14:creationId xmlns:p14="http://schemas.microsoft.com/office/powerpoint/2010/main" val="81588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6"/>
          <p:cNvSpPr>
            <a:spLocks noGrp="1"/>
          </p:cNvSpPr>
          <p:nvPr>
            <p:ph type="ftr"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F6D6F3-0F06-4A74-BD7F-F335A7F4C690}" type="slidenum">
              <a:rPr lang="en-US" smtClean="0"/>
              <a:pPr/>
              <a:t>9</a:t>
            </a:fld>
            <a:endParaRPr lang="en-US" dirty="0"/>
          </a:p>
        </p:txBody>
      </p:sp>
      <p:sp>
        <p:nvSpPr>
          <p:cNvPr id="58371" name="Freeform 3"/>
          <p:cNvSpPr>
            <a:spLocks/>
          </p:cNvSpPr>
          <p:nvPr/>
        </p:nvSpPr>
        <p:spPr bwMode="gray">
          <a:xfrm>
            <a:off x="1373982" y="3187766"/>
            <a:ext cx="6366116" cy="1857375"/>
          </a:xfrm>
          <a:custGeom>
            <a:avLst/>
            <a:gdLst>
              <a:gd name="T0" fmla="*/ 0 w 5424"/>
              <a:gd name="T1" fmla="*/ 1440 h 1488"/>
              <a:gd name="T2" fmla="*/ 0 w 5424"/>
              <a:gd name="T3" fmla="*/ 1488 h 1488"/>
              <a:gd name="T4" fmla="*/ 1152 w 5424"/>
              <a:gd name="T5" fmla="*/ 1488 h 1488"/>
              <a:gd name="T6" fmla="*/ 1392 w 5424"/>
              <a:gd name="T7" fmla="*/ 1008 h 1488"/>
              <a:gd name="T8" fmla="*/ 2544 w 5424"/>
              <a:gd name="T9" fmla="*/ 1008 h 1488"/>
              <a:gd name="T10" fmla="*/ 2832 w 5424"/>
              <a:gd name="T11" fmla="*/ 528 h 1488"/>
              <a:gd name="T12" fmla="*/ 3984 w 5424"/>
              <a:gd name="T13" fmla="*/ 528 h 1488"/>
              <a:gd name="T14" fmla="*/ 4272 w 5424"/>
              <a:gd name="T15" fmla="*/ 48 h 1488"/>
              <a:gd name="T16" fmla="*/ 5424 w 5424"/>
              <a:gd name="T17" fmla="*/ 48 h 1488"/>
              <a:gd name="T18" fmla="*/ 5424 w 5424"/>
              <a:gd name="T19" fmla="*/ 0 h 1488"/>
              <a:gd name="T20" fmla="*/ 4272 w 5424"/>
              <a:gd name="T21" fmla="*/ 0 h 1488"/>
              <a:gd name="T22" fmla="*/ 3984 w 5424"/>
              <a:gd name="T23" fmla="*/ 480 h 1488"/>
              <a:gd name="T24" fmla="*/ 2832 w 5424"/>
              <a:gd name="T25" fmla="*/ 480 h 1488"/>
              <a:gd name="T26" fmla="*/ 2544 w 5424"/>
              <a:gd name="T27" fmla="*/ 960 h 1488"/>
              <a:gd name="T28" fmla="*/ 1392 w 5424"/>
              <a:gd name="T29" fmla="*/ 960 h 1488"/>
              <a:gd name="T30" fmla="*/ 1152 w 5424"/>
              <a:gd name="T31" fmla="*/ 1440 h 1488"/>
              <a:gd name="T32" fmla="*/ 0 w 5424"/>
              <a:gd name="T33" fmla="*/ 14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solidFill>
            <a:schemeClr val="accent2"/>
          </a:solidFill>
          <a:ln>
            <a:noFill/>
          </a:ln>
          <a:effectLst/>
          <a:scene3d>
            <a:camera prst="legacyPerspectiveTop"/>
            <a:lightRig rig="legacyNormal3" dir="r"/>
          </a:scene3d>
          <a:sp3d extrusionH="1801800" prstMaterial="legacyPlastic">
            <a:bevelT w="13500" h="13500" prst="angle"/>
            <a:bevelB w="13500" h="13500" prst="angle"/>
            <a:extrusionClr>
              <a:schemeClr val="accent2"/>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sz="1350" dirty="0"/>
          </a:p>
        </p:txBody>
      </p:sp>
      <p:grpSp>
        <p:nvGrpSpPr>
          <p:cNvPr id="58382" name="Group 14"/>
          <p:cNvGrpSpPr>
            <a:grpSpLocks/>
          </p:cNvGrpSpPr>
          <p:nvPr/>
        </p:nvGrpSpPr>
        <p:grpSpPr bwMode="auto">
          <a:xfrm>
            <a:off x="1593058" y="5017293"/>
            <a:ext cx="1356122" cy="235744"/>
            <a:chOff x="406" y="980"/>
            <a:chExt cx="2330" cy="294"/>
          </a:xfrm>
        </p:grpSpPr>
        <p:sp>
          <p:nvSpPr>
            <p:cNvPr id="58383"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n-US" sz="1350" dirty="0"/>
            </a:p>
          </p:txBody>
        </p:sp>
        <p:sp>
          <p:nvSpPr>
            <p:cNvPr id="58384"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58385"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sp>
        <p:nvSpPr>
          <p:cNvPr id="58386" name="Text Box 18"/>
          <p:cNvSpPr txBox="1">
            <a:spLocks noChangeArrowheads="1"/>
          </p:cNvSpPr>
          <p:nvPr/>
        </p:nvSpPr>
        <p:spPr bwMode="white">
          <a:xfrm>
            <a:off x="1669884" y="5001147"/>
            <a:ext cx="987029"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350" b="1" dirty="0">
                <a:solidFill>
                  <a:srgbClr val="FFFFFF"/>
                </a:solidFill>
                <a:latin typeface="Calibri" pitchFamily="34" charset="0"/>
              </a:rPr>
              <a:t>1999</a:t>
            </a:r>
          </a:p>
        </p:txBody>
      </p:sp>
      <p:grpSp>
        <p:nvGrpSpPr>
          <p:cNvPr id="58392" name="Group 24"/>
          <p:cNvGrpSpPr>
            <a:grpSpLocks/>
          </p:cNvGrpSpPr>
          <p:nvPr/>
        </p:nvGrpSpPr>
        <p:grpSpPr bwMode="auto">
          <a:xfrm>
            <a:off x="3190876" y="4418409"/>
            <a:ext cx="1356122" cy="234553"/>
            <a:chOff x="406" y="980"/>
            <a:chExt cx="2330" cy="294"/>
          </a:xfrm>
        </p:grpSpPr>
        <p:sp>
          <p:nvSpPr>
            <p:cNvPr id="58393"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n-US" sz="1350" dirty="0"/>
            </a:p>
          </p:txBody>
        </p:sp>
        <p:sp>
          <p:nvSpPr>
            <p:cNvPr id="58394"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58395"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sp>
        <p:nvSpPr>
          <p:cNvPr id="58396" name="Text Box 18"/>
          <p:cNvSpPr txBox="1">
            <a:spLocks noChangeArrowheads="1"/>
          </p:cNvSpPr>
          <p:nvPr/>
        </p:nvSpPr>
        <p:spPr bwMode="white">
          <a:xfrm>
            <a:off x="3183422" y="4414629"/>
            <a:ext cx="1567252"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350" b="1" dirty="0">
                <a:solidFill>
                  <a:srgbClr val="FFFFFF"/>
                </a:solidFill>
                <a:latin typeface="Calibri" pitchFamily="34" charset="0"/>
              </a:rPr>
              <a:t>2000- PRESENT </a:t>
            </a:r>
          </a:p>
        </p:txBody>
      </p:sp>
      <p:grpSp>
        <p:nvGrpSpPr>
          <p:cNvPr id="58397" name="Group 29"/>
          <p:cNvGrpSpPr>
            <a:grpSpLocks/>
          </p:cNvGrpSpPr>
          <p:nvPr/>
        </p:nvGrpSpPr>
        <p:grpSpPr bwMode="auto">
          <a:xfrm>
            <a:off x="4713685" y="3808809"/>
            <a:ext cx="1356122" cy="235744"/>
            <a:chOff x="406" y="980"/>
            <a:chExt cx="2330" cy="294"/>
          </a:xfrm>
        </p:grpSpPr>
        <p:sp>
          <p:nvSpPr>
            <p:cNvPr id="58398"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n-US" sz="1350" dirty="0"/>
            </a:p>
          </p:txBody>
        </p:sp>
        <p:sp>
          <p:nvSpPr>
            <p:cNvPr id="58399"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58400"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sp>
        <p:nvSpPr>
          <p:cNvPr id="58401" name="Text Box 18"/>
          <p:cNvSpPr txBox="1">
            <a:spLocks noChangeArrowheads="1"/>
          </p:cNvSpPr>
          <p:nvPr/>
        </p:nvSpPr>
        <p:spPr bwMode="white">
          <a:xfrm>
            <a:off x="4671973" y="3777526"/>
            <a:ext cx="1390850"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350" b="1" dirty="0">
                <a:solidFill>
                  <a:srgbClr val="FFFFFF"/>
                </a:solidFill>
                <a:latin typeface="Calibri" pitchFamily="34" charset="0"/>
              </a:rPr>
              <a:t>1993 - PRESENT </a:t>
            </a:r>
          </a:p>
        </p:txBody>
      </p:sp>
      <p:grpSp>
        <p:nvGrpSpPr>
          <p:cNvPr id="58402" name="Group 34"/>
          <p:cNvGrpSpPr>
            <a:grpSpLocks/>
          </p:cNvGrpSpPr>
          <p:nvPr/>
        </p:nvGrpSpPr>
        <p:grpSpPr bwMode="auto">
          <a:xfrm>
            <a:off x="6301978" y="3178606"/>
            <a:ext cx="1356122" cy="235744"/>
            <a:chOff x="406" y="980"/>
            <a:chExt cx="2330" cy="294"/>
          </a:xfrm>
        </p:grpSpPr>
        <p:sp>
          <p:nvSpPr>
            <p:cNvPr id="58403"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a:noFill/>
            </a:ln>
            <a:effectLst>
              <a:outerShdw dist="35921" dir="2700000" algn="ctr" rotWithShape="0">
                <a:srgbClr val="080808">
                  <a:alpha val="50000"/>
                </a:srgbClr>
              </a:outerShdw>
            </a:effectLst>
            <a:extLst>
              <a:ext uri="{91240B29-F687-4F45-9708-019B960494DF}">
                <a14:hiddenLine xmlns:a14="http://schemas.microsoft.com/office/drawing/2010/main" w="12700">
                  <a:solidFill>
                    <a:srgbClr val="3289A8"/>
                  </a:solidFill>
                  <a:round/>
                  <a:headEnd/>
                  <a:tailEnd/>
                </a14:hiddenLine>
              </a:ext>
            </a:extLst>
          </p:spPr>
          <p:txBody>
            <a:bodyPr wrap="none" anchor="ctr"/>
            <a:lstStyle/>
            <a:p>
              <a:endParaRPr lang="en-US" sz="1350" dirty="0"/>
            </a:p>
          </p:txBody>
        </p:sp>
        <p:sp>
          <p:nvSpPr>
            <p:cNvPr id="58404"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58405"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sp>
        <p:nvSpPr>
          <p:cNvPr id="58406" name="Text Box 18"/>
          <p:cNvSpPr txBox="1">
            <a:spLocks noChangeArrowheads="1"/>
          </p:cNvSpPr>
          <p:nvPr/>
        </p:nvSpPr>
        <p:spPr bwMode="white">
          <a:xfrm>
            <a:off x="6352135" y="3157977"/>
            <a:ext cx="1386083"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350" b="1" dirty="0">
                <a:solidFill>
                  <a:srgbClr val="FFFFFF"/>
                </a:solidFill>
                <a:latin typeface="Calibri" pitchFamily="34" charset="0"/>
              </a:rPr>
              <a:t>2002 - PRESENT </a:t>
            </a:r>
          </a:p>
        </p:txBody>
      </p:sp>
      <p:pic>
        <p:nvPicPr>
          <p:cNvPr id="43" name="Picture 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83422" y="2609022"/>
            <a:ext cx="1288607" cy="1546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66265" y="1714503"/>
            <a:ext cx="1293536" cy="1635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3903" y="2243761"/>
            <a:ext cx="1293536" cy="1358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Sách NGHIÊN CỨU ĐIỀU DƯỠNG Chủ biên:... - Tủ sách Điều dưỡng | Facebook"/>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 name="AutoShape 6" descr="Sách NGHIÊN CỨU ĐIỀU DƯỠNG Chủ biên:... - Tủ sách Điều dưỡng | Facebook"/>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 name="AutoShape 8" descr="Sách NGHIÊN CỨU ĐIỀU DƯỠNG Chủ biên:... - Tủ sách Điều dưỡng | Facebook"/>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AutoShape 10" descr="Sách NGHIÊN CỨU ĐIỀU DƯỠNG Chủ biên:... - Tủ sách Điều dưỡng | Facebook"/>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 name="AutoShape 12" descr="Sách NGHIÊN CỨU ĐIỀU DƯỠNG Chủ biên:... - Tủ sách Điều dưỡng | Facebook"/>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8" name="AutoShape 14" descr="Sách NGHIÊN CỨU ĐIỀU DƯỠNG Chủ biên:... - Tủ sách Điều dưỡng | Facebook"/>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1040" name="Picture 16" descr="Không có mô tả ản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994" y="3296476"/>
            <a:ext cx="1193186" cy="13907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ội Điều Dưỡng Việt N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4503" y="1412342"/>
            <a:ext cx="1386083" cy="162709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B141CF46-9850-4CF8-92F9-8E0EABBF6F08}"/>
              </a:ext>
            </a:extLst>
          </p:cNvPr>
          <p:cNvSpPr txBox="1"/>
          <p:nvPr/>
        </p:nvSpPr>
        <p:spPr>
          <a:xfrm>
            <a:off x="441960" y="345876"/>
            <a:ext cx="8168640" cy="415498"/>
          </a:xfrm>
          <a:prstGeom prst="rect">
            <a:avLst/>
          </a:prstGeom>
          <a:noFill/>
        </p:spPr>
        <p:txBody>
          <a:bodyPr wrap="square" rtlCol="0">
            <a:spAutoFit/>
          </a:bodyPr>
          <a:lstStyle/>
          <a:p>
            <a:pPr marL="0" lvl="1"/>
            <a:r>
              <a:rPr lang="en-US" sz="2100" spc="-83" dirty="0">
                <a:solidFill>
                  <a:srgbClr val="002060"/>
                </a:solidFill>
                <a:effectLst>
                  <a:outerShdw blurRad="38100" dist="38100" dir="2700000" algn="tl">
                    <a:srgbClr val="000000">
                      <a:alpha val="43137"/>
                    </a:srgbClr>
                  </a:outerShdw>
                </a:effectLst>
                <a:latin typeface="Arial" pitchFamily="34" charset="0"/>
                <a:cs typeface="Arial" pitchFamily="34" charset="0"/>
              </a:rPr>
              <a:t>2. MILE STONES IN NURSING PROFESSION DEVELOPMENT (3)</a:t>
            </a:r>
          </a:p>
        </p:txBody>
      </p:sp>
    </p:spTree>
    <p:extLst>
      <p:ext uri="{BB962C8B-B14F-4D97-AF65-F5344CB8AC3E}">
        <p14:creationId xmlns:p14="http://schemas.microsoft.com/office/powerpoint/2010/main" val="3604845383"/>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1094</Words>
  <Application>Microsoft Office PowerPoint</Application>
  <PresentationFormat>On-screen Show (4:3)</PresentationFormat>
  <Paragraphs>170</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.VnTime</vt:lpstr>
      <vt:lpstr>Arial</vt:lpstr>
      <vt:lpstr>Calibri</vt:lpstr>
      <vt:lpstr>Calibri Light</vt:lpstr>
      <vt:lpstr>Century</vt:lpstr>
      <vt:lpstr>Times New Roman</vt:lpstr>
      <vt:lpstr>Wingdings</vt:lpstr>
      <vt:lpstr>Office Theme</vt:lpstr>
      <vt:lpstr>PowerPoint Presentation</vt:lpstr>
      <vt:lpstr>                   </vt:lpstr>
      <vt:lpstr>                        CONTENTS</vt:lpstr>
      <vt:lpstr>1. CONTEXT OF NURSING PROFESSION IN VIETNAM (1)</vt:lpstr>
      <vt:lpstr>PowerPoint Presentation</vt:lpstr>
      <vt:lpstr>PowerPoint Presentation</vt:lpstr>
      <vt:lpstr>PowerPoint Presentation</vt:lpstr>
      <vt:lpstr>PowerPoint Presentation</vt:lpstr>
      <vt:lpstr>PowerPoint Presentation</vt:lpstr>
      <vt:lpstr>3. CURRENT CHALLENGES</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NgocDiep</dc:creator>
  <cp:lastModifiedBy>huy tran</cp:lastModifiedBy>
  <cp:revision>3</cp:revision>
  <dcterms:created xsi:type="dcterms:W3CDTF">2021-11-15T07:39:35Z</dcterms:created>
  <dcterms:modified xsi:type="dcterms:W3CDTF">2021-12-13T06:52:17Z</dcterms:modified>
</cp:coreProperties>
</file>